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9"/>
  </p:notesMasterIdLst>
  <p:sldIdLst>
    <p:sldId id="259" r:id="rId2"/>
    <p:sldId id="258" r:id="rId3"/>
    <p:sldId id="256" r:id="rId4"/>
    <p:sldId id="260" r:id="rId5"/>
    <p:sldId id="303" r:id="rId6"/>
    <p:sldId id="261" r:id="rId7"/>
    <p:sldId id="263" r:id="rId8"/>
    <p:sldId id="304" r:id="rId9"/>
    <p:sldId id="274" r:id="rId10"/>
    <p:sldId id="320" r:id="rId11"/>
    <p:sldId id="305" r:id="rId12"/>
    <p:sldId id="318" r:id="rId13"/>
    <p:sldId id="324" r:id="rId14"/>
    <p:sldId id="314" r:id="rId15"/>
    <p:sldId id="323" r:id="rId16"/>
    <p:sldId id="319" r:id="rId17"/>
    <p:sldId id="317" r:id="rId18"/>
    <p:sldId id="283" r:id="rId19"/>
    <p:sldId id="306" r:id="rId20"/>
    <p:sldId id="277" r:id="rId21"/>
    <p:sldId id="321" r:id="rId22"/>
    <p:sldId id="322" r:id="rId23"/>
    <p:sldId id="307" r:id="rId24"/>
    <p:sldId id="271" r:id="rId25"/>
    <p:sldId id="267" r:id="rId26"/>
    <p:sldId id="310" r:id="rId27"/>
    <p:sldId id="285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Fira Sans Condensed Medium" panose="02020500000000000000" charset="0"/>
      <p:regular r:id="rId34"/>
      <p:bold r:id="rId35"/>
      <p:italic r:id="rId36"/>
      <p:boldItalic r:id="rId37"/>
    </p:embeddedFont>
    <p:embeddedFont>
      <p:font typeface="Montserrat" panose="02020500000000000000" charset="0"/>
      <p:regular r:id="rId38"/>
      <p:bold r:id="rId39"/>
      <p:italic r:id="rId40"/>
      <p:boldItalic r:id="rId41"/>
    </p:embeddedFont>
    <p:embeddedFont>
      <p:font typeface="Montserrat ExtraBold" panose="02020500000000000000" charset="0"/>
      <p:bold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VIN" initials="A" lastIdx="1" clrIdx="0">
    <p:extLst>
      <p:ext uri="{19B8F6BF-5375-455C-9EA6-DF929625EA0E}">
        <p15:presenceInfo xmlns:p15="http://schemas.microsoft.com/office/powerpoint/2012/main" userId="ALV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3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DB8C4A-CEC9-48C5-80A1-47E7BE0B3CE4}">
  <a:tblStyle styleId="{37DB8C4A-CEC9-48C5-80A1-47E7BE0B3CE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699" autoAdjust="0"/>
  </p:normalViewPr>
  <p:slideViewPr>
    <p:cSldViewPr snapToGrid="0">
      <p:cViewPr varScale="1">
        <p:scale>
          <a:sx n="85" d="100"/>
          <a:sy n="85" d="100"/>
        </p:scale>
        <p:origin x="77" y="138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pPr>
            <a:r>
              <a:rPr lang="en-US" altLang="zh-HK" sz="2000" dirty="0"/>
              <a:t>Department of Health - Accidental Injury Survey 2008 (Top 4 accidents)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uFillTx/>
              <a:latin typeface="+mn-lt"/>
              <a:ea typeface="+mn-ea"/>
              <a:cs typeface="+mn-cs"/>
            </a:defRPr>
          </a:pPr>
          <a:endParaRPr lang="zh-HK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 w="9525" cap="flat" cmpd="sng" algn="ctr">
          <a:noFill/>
          <a:prstDash val="solid"/>
          <a:round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Department of Health - Accidental Injury Survey 2008 (Top 4 accidents)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5">
                  <a:shade val="65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srgbClr val="000000">
                    <a:alpha val="2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3371-4CFD-AC36-BA6ED5C4B8BF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srgbClr val="000000">
                    <a:alpha val="2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3371-4CFD-AC36-BA6ED5C4B8BF}"/>
              </c:ext>
            </c:extLst>
          </c:dPt>
          <c:dPt>
            <c:idx val="2"/>
            <c:bubble3D val="0"/>
            <c:spPr>
              <a:solidFill>
                <a:schemeClr val="accent5">
                  <a:tint val="65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srgbClr val="000000">
                    <a:alpha val="20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3371-4CFD-AC36-BA6ED5C4B8B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DED80BE-4C73-4B45-8767-2CDAA78F4FB4}" type="CATEGORYNAME">
                      <a:rPr lang="en-US" altLang="zh-HK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pPr/>
                      <a:t>[類別名稱]</a:t>
                    </a:fld>
                    <a:r>
                      <a:rPr lang="en-US" altLang="zh-HK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
</a:t>
                    </a:r>
                    <a:fld id="{E94908B0-4916-40F9-8327-91913492EF05}" type="PERCENTAGE">
                      <a:rPr lang="en-US" altLang="zh-HK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pPr/>
                      <a:t>[百分比]</a:t>
                    </a:fld>
                    <a:endParaRPr lang="en-US" altLang="zh-HK" baseline="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371-4CFD-AC36-BA6ED5C4B8BF}"/>
                </c:ext>
              </c:extLst>
            </c:dLbl>
            <c:dLbl>
              <c:idx val="1"/>
              <c:layout>
                <c:manualLayout>
                  <c:x val="0.14341765091863518"/>
                  <c:y val="-0.26164443897637796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>
                        <a:solidFill>
                          <a:schemeClr val="accent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Elders Aged (&gt;=75)
41%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3371-4CFD-AC36-BA6ED5C4B8B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32071C2-8B38-41C5-9BB6-057A7F66AEC7}" type="CATEGORYNAME">
                      <a:rPr lang="en-US" altLang="zh-HK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pPr/>
                      <a:t>[類別名稱]</a:t>
                    </a:fld>
                    <a:r>
                      <a:rPr lang="en-US" altLang="zh-HK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
</a:t>
                    </a:r>
                    <a:fld id="{8E3BF120-AD4A-4661-BCBB-4E4E43B3E978}" type="PERCENTAGE">
                      <a:rPr lang="en-US" altLang="zh-HK" baseline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pPr/>
                      <a:t>[百分比]</a:t>
                    </a:fld>
                    <a:endParaRPr lang="en-US" altLang="zh-HK" baseline="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371-4CFD-AC36-BA6ED5C4B8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uFillTx/>
                    <a:latin typeface="+mn-lt"/>
                    <a:ea typeface="+mn-ea"/>
                    <a:cs typeface="+mn-cs"/>
                  </a:defRPr>
                </a:pPr>
                <a:endParaRPr lang="zh-HK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工作表1!$A$2:$A$4</c:f>
              <c:strCache>
                <c:ptCount val="3"/>
                <c:pt idx="0">
                  <c:v>Childrens Aged (0 - 4)</c:v>
                </c:pt>
                <c:pt idx="1">
                  <c:v>Elders Aged (&gt;=75)</c:v>
                </c:pt>
                <c:pt idx="2">
                  <c:v>Others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63.9</c:v>
                </c:pt>
                <c:pt idx="1">
                  <c:v>74.3</c:v>
                </c:pt>
                <c:pt idx="2">
                  <c:v>40.799999999999997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371-4CFD-AC36-BA6ED5C4B8B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uFillTx/>
              <a:latin typeface="+mn-lt"/>
              <a:ea typeface="+mn-ea"/>
              <a:cs typeface="+mn-cs"/>
            </a:defRPr>
          </a:pPr>
          <a:endParaRPr lang="zh-HK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prstDash val="solid"/>
      <a:round/>
    </a:ln>
    <a:effectLst/>
  </c:spPr>
  <c:txPr>
    <a:bodyPr/>
    <a:lstStyle/>
    <a:p>
      <a:pPr>
        <a:defRPr>
          <a:uFillTx/>
        </a:defRPr>
      </a:pPr>
      <a:endParaRPr lang="zh-H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815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807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794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3" name="Google Shape;547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4" name="Google Shape;547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619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3" name="Google Shape;547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4" name="Google Shape;547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519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3" name="Google Shape;547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4" name="Google Shape;547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516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3" name="Google Shape;547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4" name="Google Shape;547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162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3" name="Google Shape;547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4" name="Google Shape;547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252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3" name="Google Shape;547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4" name="Google Shape;547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244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617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129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8488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3" name="Google Shape;547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4" name="Google Shape;547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2390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2" name="Google Shape;549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3" name="Google Shape;549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81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110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c62e140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c62e1401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3763">
              <a:alpha val="3686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200" b="1" i="0" u="none" strike="noStrike" cap="none">
                <a:solidFill>
                  <a:srgbClr val="0733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 dirty="0"/>
          </a:p>
        </p:txBody>
      </p:sp>
      <p:cxnSp>
        <p:nvCxnSpPr>
          <p:cNvPr id="13" name="Google Shape;13;p2"/>
          <p:cNvCxnSpPr/>
          <p:nvPr/>
        </p:nvCxnSpPr>
        <p:spPr>
          <a:xfrm>
            <a:off x="3811600" y="3578350"/>
            <a:ext cx="11601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lue columns with text">
  <p:cSld name="CUSTOM_9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4735900" y="176350"/>
            <a:ext cx="4237800" cy="1067400"/>
          </a:xfrm>
          <a:prstGeom prst="snip1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4727500" y="1416425"/>
            <a:ext cx="4237800" cy="1067400"/>
          </a:xfrm>
          <a:prstGeom prst="snip1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4727500" y="2654900"/>
            <a:ext cx="4237800" cy="1067400"/>
          </a:xfrm>
          <a:prstGeom prst="snip1Rect">
            <a:avLst>
              <a:gd name="adj" fmla="val 16667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0"/>
          <p:cNvSpPr/>
          <p:nvPr/>
        </p:nvSpPr>
        <p:spPr>
          <a:xfrm>
            <a:off x="4735900" y="3893375"/>
            <a:ext cx="4237800" cy="1067400"/>
          </a:xfrm>
          <a:prstGeom prst="snip1Rect">
            <a:avLst>
              <a:gd name="adj" fmla="val 16667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0"/>
          <p:cNvSpPr txBox="1">
            <a:spLocks noGrp="1"/>
          </p:cNvSpPr>
          <p:nvPr>
            <p:ph type="subTitle" idx="1"/>
          </p:nvPr>
        </p:nvSpPr>
        <p:spPr>
          <a:xfrm>
            <a:off x="5651000" y="463886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ubTitle" idx="2"/>
          </p:nvPr>
        </p:nvSpPr>
        <p:spPr>
          <a:xfrm>
            <a:off x="5651000" y="1676668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3"/>
          </p:nvPr>
        </p:nvSpPr>
        <p:spPr>
          <a:xfrm>
            <a:off x="5651000" y="2919227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ubTitle" idx="4"/>
          </p:nvPr>
        </p:nvSpPr>
        <p:spPr>
          <a:xfrm>
            <a:off x="5651000" y="4170536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5"/>
          </p:nvPr>
        </p:nvSpPr>
        <p:spPr>
          <a:xfrm>
            <a:off x="5651000" y="76211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6"/>
          </p:nvPr>
        </p:nvSpPr>
        <p:spPr>
          <a:xfrm>
            <a:off x="5651000" y="1288993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7"/>
          </p:nvPr>
        </p:nvSpPr>
        <p:spPr>
          <a:xfrm>
            <a:off x="5651000" y="2531552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8"/>
          </p:nvPr>
        </p:nvSpPr>
        <p:spPr>
          <a:xfrm>
            <a:off x="5651000" y="3782861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29;p16">
            <a:extLst>
              <a:ext uri="{FF2B5EF4-FFF2-40B4-BE49-F238E27FC236}">
                <a16:creationId xmlns:a16="http://schemas.microsoft.com/office/drawing/2014/main" id="{3D685790-95A0-4408-A226-7FD1BE178F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200" b="1" i="0" u="none" strike="noStrike" cap="none">
                <a:solidFill>
                  <a:srgbClr val="0733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blue columns">
  <p:cSld name="CUSTOM_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/>
          <p:nvPr/>
        </p:nvSpPr>
        <p:spPr>
          <a:xfrm>
            <a:off x="0" y="-18450"/>
            <a:ext cx="4572000" cy="5180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4572000" y="-18450"/>
            <a:ext cx="4572000" cy="5180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2"/>
          <p:cNvSpPr txBox="1">
            <a:spLocks noGrp="1"/>
          </p:cNvSpPr>
          <p:nvPr>
            <p:ph type="body" idx="1"/>
          </p:nvPr>
        </p:nvSpPr>
        <p:spPr>
          <a:xfrm>
            <a:off x="439250" y="1969044"/>
            <a:ext cx="36756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body" idx="2"/>
          </p:nvPr>
        </p:nvSpPr>
        <p:spPr>
          <a:xfrm>
            <a:off x="5011250" y="1969044"/>
            <a:ext cx="36756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4003200" y="4796250"/>
            <a:ext cx="1137600" cy="36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29;p16">
            <a:extLst>
              <a:ext uri="{FF2B5EF4-FFF2-40B4-BE49-F238E27FC236}">
                <a16:creationId xmlns:a16="http://schemas.microsoft.com/office/drawing/2014/main" id="{9406BB0E-EABA-404F-AE51-852DE360AF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200" b="1" i="0" u="none" strike="noStrike" cap="none">
                <a:solidFill>
                  <a:srgbClr val="0733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6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>
            <a:spLocks noGrp="1"/>
          </p:cNvSpPr>
          <p:nvPr>
            <p:ph type="ctrTitle"/>
          </p:nvPr>
        </p:nvSpPr>
        <p:spPr>
          <a:xfrm>
            <a:off x="1138596" y="1929186"/>
            <a:ext cx="2797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None/>
              <a:defRPr sz="1800">
                <a:solidFill>
                  <a:srgbClr val="FFAB4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subTitle" idx="1"/>
          </p:nvPr>
        </p:nvSpPr>
        <p:spPr>
          <a:xfrm>
            <a:off x="1138581" y="2514625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None/>
              <a:defRPr sz="1400">
                <a:solidFill>
                  <a:srgbClr val="07376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28"/>
          <p:cNvSpPr/>
          <p:nvPr userDrawn="1"/>
        </p:nvSpPr>
        <p:spPr>
          <a:xfrm>
            <a:off x="3356975" y="3732750"/>
            <a:ext cx="5880975" cy="1528175"/>
          </a:xfrm>
          <a:custGeom>
            <a:avLst/>
            <a:gdLst/>
            <a:ahLst/>
            <a:cxnLst/>
            <a:rect l="l" t="t" r="r" b="b"/>
            <a:pathLst>
              <a:path w="235239" h="61127" extrusionOk="0">
                <a:moveTo>
                  <a:pt x="234988" y="0"/>
                </a:moveTo>
                <a:lnTo>
                  <a:pt x="0" y="57620"/>
                </a:lnTo>
                <a:lnTo>
                  <a:pt x="235239" y="61127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225" name="Google Shape;225;p28"/>
          <p:cNvSpPr/>
          <p:nvPr/>
        </p:nvSpPr>
        <p:spPr>
          <a:xfrm>
            <a:off x="-75150" y="-119000"/>
            <a:ext cx="1484325" cy="3043825"/>
          </a:xfrm>
          <a:custGeom>
            <a:avLst/>
            <a:gdLst/>
            <a:ahLst/>
            <a:cxnLst/>
            <a:rect l="l" t="t" r="r" b="b"/>
            <a:pathLst>
              <a:path w="59373" h="121753" extrusionOk="0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226" name="Google Shape;226;p28"/>
          <p:cNvSpPr/>
          <p:nvPr/>
        </p:nvSpPr>
        <p:spPr>
          <a:xfrm>
            <a:off x="-62625" y="-37600"/>
            <a:ext cx="1559500" cy="2423800"/>
          </a:xfrm>
          <a:custGeom>
            <a:avLst/>
            <a:gdLst/>
            <a:ahLst/>
            <a:cxnLst/>
            <a:rect l="l" t="t" r="r" b="b"/>
            <a:pathLst>
              <a:path w="62380" h="96952" extrusionOk="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227" name="Google Shape;227;p28"/>
          <p:cNvSpPr/>
          <p:nvPr userDrawn="1"/>
        </p:nvSpPr>
        <p:spPr>
          <a:xfrm>
            <a:off x="4665950" y="3281825"/>
            <a:ext cx="4528150" cy="1929000"/>
          </a:xfrm>
          <a:custGeom>
            <a:avLst/>
            <a:gdLst/>
            <a:ahLst/>
            <a:cxnLst/>
            <a:rect l="l" t="t" r="r" b="b"/>
            <a:pathLst>
              <a:path w="181126" h="77160" extrusionOk="0">
                <a:moveTo>
                  <a:pt x="0" y="76910"/>
                </a:moveTo>
                <a:lnTo>
                  <a:pt x="180625" y="0"/>
                </a:lnTo>
                <a:lnTo>
                  <a:pt x="181126" y="77160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8" name="Google Shape;129;p16">
            <a:extLst>
              <a:ext uri="{FF2B5EF4-FFF2-40B4-BE49-F238E27FC236}">
                <a16:creationId xmlns:a16="http://schemas.microsoft.com/office/drawing/2014/main" id="{E031896B-BF9E-4DB3-A59E-3CE0C083C96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200" b="1" i="0" u="none" strike="noStrike" cap="none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with corner">
  <p:cSld name="CUSTOM_13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-75150" y="-119000"/>
            <a:ext cx="1484325" cy="3043825"/>
          </a:xfrm>
          <a:custGeom>
            <a:avLst/>
            <a:gdLst/>
            <a:ahLst/>
            <a:cxnLst/>
            <a:rect l="l" t="t" r="r" b="b"/>
            <a:pathLst>
              <a:path w="59373" h="121753" extrusionOk="0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237" name="Google Shape;237;p30"/>
          <p:cNvSpPr/>
          <p:nvPr/>
        </p:nvSpPr>
        <p:spPr>
          <a:xfrm>
            <a:off x="-62625" y="-37600"/>
            <a:ext cx="1559500" cy="2423800"/>
          </a:xfrm>
          <a:custGeom>
            <a:avLst/>
            <a:gdLst/>
            <a:ahLst/>
            <a:cxnLst/>
            <a:rect l="l" t="t" r="r" b="b"/>
            <a:pathLst>
              <a:path w="62380" h="96952" extrusionOk="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238" name="Google Shape;238;p30"/>
          <p:cNvSpPr/>
          <p:nvPr userDrawn="1"/>
        </p:nvSpPr>
        <p:spPr>
          <a:xfrm rot="10800000">
            <a:off x="7729072" y="2256327"/>
            <a:ext cx="1484325" cy="3043825"/>
          </a:xfrm>
          <a:custGeom>
            <a:avLst/>
            <a:gdLst/>
            <a:ahLst/>
            <a:cxnLst/>
            <a:rect l="l" t="t" r="r" b="b"/>
            <a:pathLst>
              <a:path w="59373" h="121753" extrusionOk="0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239" name="Google Shape;239;p30"/>
          <p:cNvSpPr/>
          <p:nvPr userDrawn="1"/>
        </p:nvSpPr>
        <p:spPr>
          <a:xfrm rot="10800000">
            <a:off x="7641372" y="2794952"/>
            <a:ext cx="1559500" cy="2423800"/>
          </a:xfrm>
          <a:custGeom>
            <a:avLst/>
            <a:gdLst/>
            <a:ahLst/>
            <a:cxnLst/>
            <a:rect l="l" t="t" r="r" b="b"/>
            <a:pathLst>
              <a:path w="62380" h="96952" extrusionOk="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240" name="Google Shape;24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CUSTOM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75150" y="-119000"/>
            <a:ext cx="1484325" cy="3043825"/>
          </a:xfrm>
          <a:custGeom>
            <a:avLst/>
            <a:gdLst/>
            <a:ahLst/>
            <a:cxnLst/>
            <a:rect l="l" t="t" r="r" b="b"/>
            <a:pathLst>
              <a:path w="59373" h="121753" extrusionOk="0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23" name="Google Shape;23;p4"/>
          <p:cNvSpPr/>
          <p:nvPr/>
        </p:nvSpPr>
        <p:spPr>
          <a:xfrm>
            <a:off x="-62625" y="-37600"/>
            <a:ext cx="1559500" cy="2423800"/>
          </a:xfrm>
          <a:custGeom>
            <a:avLst/>
            <a:gdLst/>
            <a:ahLst/>
            <a:cxnLst/>
            <a:rect l="l" t="t" r="r" b="b"/>
            <a:pathLst>
              <a:path w="62380" h="96952" extrusionOk="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24" name="Google Shape;24;p4"/>
          <p:cNvSpPr/>
          <p:nvPr userDrawn="1"/>
        </p:nvSpPr>
        <p:spPr>
          <a:xfrm rot="10800000">
            <a:off x="7729072" y="2256327"/>
            <a:ext cx="1484325" cy="3043825"/>
          </a:xfrm>
          <a:custGeom>
            <a:avLst/>
            <a:gdLst/>
            <a:ahLst/>
            <a:cxnLst/>
            <a:rect l="l" t="t" r="r" b="b"/>
            <a:pathLst>
              <a:path w="59373" h="121753" extrusionOk="0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25" name="Google Shape;25;p4"/>
          <p:cNvSpPr/>
          <p:nvPr userDrawn="1"/>
        </p:nvSpPr>
        <p:spPr>
          <a:xfrm rot="10800000">
            <a:off x="7641372" y="2794952"/>
            <a:ext cx="1559500" cy="2423800"/>
          </a:xfrm>
          <a:custGeom>
            <a:avLst/>
            <a:gdLst/>
            <a:ahLst/>
            <a:cxnLst/>
            <a:rect l="l" t="t" r="r" b="b"/>
            <a:pathLst>
              <a:path w="62380" h="96952" extrusionOk="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2258000" y="1220600"/>
            <a:ext cx="48084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2491200" y="3559234"/>
            <a:ext cx="40767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FA8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" name="Google Shape;80;p11">
            <a:extLst>
              <a:ext uri="{FF2B5EF4-FFF2-40B4-BE49-F238E27FC236}">
                <a16:creationId xmlns:a16="http://schemas.microsoft.com/office/drawing/2014/main" id="{04EF70A0-9800-407E-907F-E093208B3F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and subtitle">
  <p:cSld name="CUSTOM_11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-75150" y="-119000"/>
            <a:ext cx="1484325" cy="3043825"/>
          </a:xfrm>
          <a:custGeom>
            <a:avLst/>
            <a:gdLst/>
            <a:ahLst/>
            <a:cxnLst/>
            <a:rect l="l" t="t" r="r" b="b"/>
            <a:pathLst>
              <a:path w="59373" h="121753" extrusionOk="0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36" name="Google Shape;36;p6"/>
          <p:cNvSpPr/>
          <p:nvPr/>
        </p:nvSpPr>
        <p:spPr>
          <a:xfrm>
            <a:off x="-62625" y="-37600"/>
            <a:ext cx="1559500" cy="2423800"/>
          </a:xfrm>
          <a:custGeom>
            <a:avLst/>
            <a:gdLst/>
            <a:ahLst/>
            <a:cxnLst/>
            <a:rect l="l" t="t" r="r" b="b"/>
            <a:pathLst>
              <a:path w="62380" h="96952" extrusionOk="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37" name="Google Shape;37;p6"/>
          <p:cNvSpPr/>
          <p:nvPr userDrawn="1"/>
        </p:nvSpPr>
        <p:spPr>
          <a:xfrm rot="10800000">
            <a:off x="7729072" y="2256327"/>
            <a:ext cx="1484325" cy="3043825"/>
          </a:xfrm>
          <a:custGeom>
            <a:avLst/>
            <a:gdLst/>
            <a:ahLst/>
            <a:cxnLst/>
            <a:rect l="l" t="t" r="r" b="b"/>
            <a:pathLst>
              <a:path w="59373" h="121753" extrusionOk="0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38" name="Google Shape;38;p6"/>
          <p:cNvSpPr/>
          <p:nvPr userDrawn="1"/>
        </p:nvSpPr>
        <p:spPr>
          <a:xfrm rot="10800000">
            <a:off x="7641372" y="2794952"/>
            <a:ext cx="1559500" cy="2423800"/>
          </a:xfrm>
          <a:custGeom>
            <a:avLst/>
            <a:gdLst/>
            <a:ahLst/>
            <a:cxnLst/>
            <a:rect l="l" t="t" r="r" b="b"/>
            <a:pathLst>
              <a:path w="62380" h="96952" extrusionOk="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-62625" y="198800"/>
            <a:ext cx="92067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6000"/>
              <a:buNone/>
              <a:defRPr sz="6000">
                <a:solidFill>
                  <a:srgbClr val="FFAB4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2623850" y="3102034"/>
            <a:ext cx="40767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" name="Google Shape;80;p11">
            <a:extLst>
              <a:ext uri="{FF2B5EF4-FFF2-40B4-BE49-F238E27FC236}">
                <a16:creationId xmlns:a16="http://schemas.microsoft.com/office/drawing/2014/main" id="{0ACC778A-1069-4213-85FE-8937E37529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and subtitle slide">
  <p:cSld name="CUSTOM_1">
    <p:bg>
      <p:bgPr>
        <a:solidFill>
          <a:srgbClr val="07376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2809875" y="3712966"/>
            <a:ext cx="6428494" cy="1525730"/>
          </a:xfrm>
          <a:custGeom>
            <a:avLst/>
            <a:gdLst/>
            <a:ahLst/>
            <a:cxnLst/>
            <a:rect l="l" t="t" r="r" b="b"/>
            <a:pathLst>
              <a:path w="235239" h="61127" extrusionOk="0">
                <a:moveTo>
                  <a:pt x="234988" y="0"/>
                </a:moveTo>
                <a:lnTo>
                  <a:pt x="0" y="57620"/>
                </a:lnTo>
                <a:lnTo>
                  <a:pt x="235239" y="61127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57" name="Google Shape;57;p8"/>
          <p:cNvSpPr/>
          <p:nvPr/>
        </p:nvSpPr>
        <p:spPr>
          <a:xfrm>
            <a:off x="-75150" y="-271400"/>
            <a:ext cx="2659168" cy="5453012"/>
          </a:xfrm>
          <a:custGeom>
            <a:avLst/>
            <a:gdLst/>
            <a:ahLst/>
            <a:cxnLst/>
            <a:rect l="l" t="t" r="r" b="b"/>
            <a:pathLst>
              <a:path w="59373" h="121753" extrusionOk="0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58" name="Google Shape;58;p8"/>
          <p:cNvSpPr/>
          <p:nvPr/>
        </p:nvSpPr>
        <p:spPr>
          <a:xfrm>
            <a:off x="-52712" y="-125572"/>
            <a:ext cx="2793844" cy="4342238"/>
          </a:xfrm>
          <a:custGeom>
            <a:avLst/>
            <a:gdLst/>
            <a:ahLst/>
            <a:cxnLst/>
            <a:rect l="l" t="t" r="r" b="b"/>
            <a:pathLst>
              <a:path w="62380" h="96952" extrusionOk="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" name="Google Shape;59;p8"/>
          <p:cNvSpPr/>
          <p:nvPr/>
        </p:nvSpPr>
        <p:spPr>
          <a:xfrm>
            <a:off x="4240629" y="3262775"/>
            <a:ext cx="4949721" cy="1925914"/>
          </a:xfrm>
          <a:custGeom>
            <a:avLst/>
            <a:gdLst/>
            <a:ahLst/>
            <a:cxnLst/>
            <a:rect l="l" t="t" r="r" b="b"/>
            <a:pathLst>
              <a:path w="181126" h="77160" extrusionOk="0">
                <a:moveTo>
                  <a:pt x="0" y="76910"/>
                </a:moveTo>
                <a:lnTo>
                  <a:pt x="180625" y="0"/>
                </a:lnTo>
                <a:lnTo>
                  <a:pt x="181126" y="771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200" b="1" i="0" u="none" strike="noStrike" cap="none">
                <a:solidFill>
                  <a:srgbClr val="0733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 dirty="0"/>
          </a:p>
        </p:txBody>
      </p:sp>
      <p:cxnSp>
        <p:nvCxnSpPr>
          <p:cNvPr id="61" name="Google Shape;61;p8"/>
          <p:cNvCxnSpPr/>
          <p:nvPr/>
        </p:nvCxnSpPr>
        <p:spPr>
          <a:xfrm>
            <a:off x="4988075" y="2190750"/>
            <a:ext cx="514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8"/>
          <p:cNvSpPr txBox="1">
            <a:spLocks noGrp="1"/>
          </p:cNvSpPr>
          <p:nvPr>
            <p:ph type="ctrTitle"/>
          </p:nvPr>
        </p:nvSpPr>
        <p:spPr>
          <a:xfrm>
            <a:off x="4402796" y="303050"/>
            <a:ext cx="3378300" cy="16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1"/>
          </p:nvPr>
        </p:nvSpPr>
        <p:spPr>
          <a:xfrm>
            <a:off x="4894475" y="2381350"/>
            <a:ext cx="27054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FA8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slide">
  <p:cSld name="CUSTOM_2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1196225" y="3935866"/>
            <a:ext cx="8041645" cy="1325081"/>
          </a:xfrm>
          <a:custGeom>
            <a:avLst/>
            <a:gdLst/>
            <a:ahLst/>
            <a:cxnLst/>
            <a:rect l="l" t="t" r="r" b="b"/>
            <a:pathLst>
              <a:path w="235239" h="61127" extrusionOk="0">
                <a:moveTo>
                  <a:pt x="234988" y="0"/>
                </a:moveTo>
                <a:lnTo>
                  <a:pt x="0" y="57620"/>
                </a:lnTo>
                <a:lnTo>
                  <a:pt x="235239" y="61127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66" name="Google Shape;66;p9"/>
          <p:cNvSpPr/>
          <p:nvPr/>
        </p:nvSpPr>
        <p:spPr>
          <a:xfrm>
            <a:off x="2986136" y="3544875"/>
            <a:ext cx="6191792" cy="1672636"/>
          </a:xfrm>
          <a:custGeom>
            <a:avLst/>
            <a:gdLst/>
            <a:ahLst/>
            <a:cxnLst/>
            <a:rect l="l" t="t" r="r" b="b"/>
            <a:pathLst>
              <a:path w="181126" h="77160" extrusionOk="0">
                <a:moveTo>
                  <a:pt x="0" y="76910"/>
                </a:moveTo>
                <a:lnTo>
                  <a:pt x="180625" y="0"/>
                </a:lnTo>
                <a:lnTo>
                  <a:pt x="181126" y="77160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732775" y="728079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600"/>
              <a:buFont typeface="Montserrat"/>
              <a:buNone/>
              <a:defRPr sz="2600" b="1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660325" y="1650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"/>
              <a:buChar char="●"/>
              <a:defRPr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 dirty="0"/>
          </a:p>
        </p:txBody>
      </p:sp>
      <p:cxnSp>
        <p:nvCxnSpPr>
          <p:cNvPr id="70" name="Google Shape;70;p9"/>
          <p:cNvCxnSpPr/>
          <p:nvPr/>
        </p:nvCxnSpPr>
        <p:spPr>
          <a:xfrm>
            <a:off x="851175" y="1356000"/>
            <a:ext cx="514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">
  <p:cSld name="CUSTOM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1196225" y="3935866"/>
            <a:ext cx="8041645" cy="1325081"/>
          </a:xfrm>
          <a:custGeom>
            <a:avLst/>
            <a:gdLst/>
            <a:ahLst/>
            <a:cxnLst/>
            <a:rect l="l" t="t" r="r" b="b"/>
            <a:pathLst>
              <a:path w="235239" h="61127" extrusionOk="0">
                <a:moveTo>
                  <a:pt x="234988" y="0"/>
                </a:moveTo>
                <a:lnTo>
                  <a:pt x="0" y="57620"/>
                </a:lnTo>
                <a:lnTo>
                  <a:pt x="235239" y="61127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78" name="Google Shape;78;p11"/>
          <p:cNvSpPr/>
          <p:nvPr/>
        </p:nvSpPr>
        <p:spPr>
          <a:xfrm>
            <a:off x="2986136" y="3544875"/>
            <a:ext cx="6191792" cy="1672636"/>
          </a:xfrm>
          <a:custGeom>
            <a:avLst/>
            <a:gdLst/>
            <a:ahLst/>
            <a:cxnLst/>
            <a:rect l="l" t="t" r="r" b="b"/>
            <a:pathLst>
              <a:path w="181126" h="77160" extrusionOk="0">
                <a:moveTo>
                  <a:pt x="0" y="76910"/>
                </a:moveTo>
                <a:lnTo>
                  <a:pt x="180625" y="0"/>
                </a:lnTo>
                <a:lnTo>
                  <a:pt x="181126" y="77160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732775" y="728079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600"/>
              <a:buFont typeface="Montserrat"/>
              <a:buNone/>
              <a:defRPr sz="2600" b="1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 dirty="0"/>
          </a:p>
        </p:txBody>
      </p:sp>
      <p:cxnSp>
        <p:nvCxnSpPr>
          <p:cNvPr id="81" name="Google Shape;81;p11"/>
          <p:cNvCxnSpPr/>
          <p:nvPr/>
        </p:nvCxnSpPr>
        <p:spPr>
          <a:xfrm>
            <a:off x="851175" y="1356000"/>
            <a:ext cx="514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slide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 userDrawn="1"/>
        </p:nvSpPr>
        <p:spPr>
          <a:xfrm rot="10800000">
            <a:off x="7534457" y="3790497"/>
            <a:ext cx="1647768" cy="1382778"/>
          </a:xfrm>
          <a:custGeom>
            <a:avLst/>
            <a:gdLst/>
            <a:ahLst/>
            <a:cxnLst/>
            <a:rect l="l" t="t" r="r" b="b"/>
            <a:pathLst>
              <a:path w="62380" h="96952" extrusionOk="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85" name="Google Shape;85;p12"/>
          <p:cNvSpPr/>
          <p:nvPr userDrawn="1"/>
        </p:nvSpPr>
        <p:spPr>
          <a:xfrm rot="10800000">
            <a:off x="8195385" y="3483200"/>
            <a:ext cx="995240" cy="1736502"/>
          </a:xfrm>
          <a:custGeom>
            <a:avLst/>
            <a:gdLst/>
            <a:ahLst/>
            <a:cxnLst/>
            <a:rect l="l" t="t" r="r" b="b"/>
            <a:pathLst>
              <a:path w="59373" h="121753" extrusionOk="0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86" name="Google Shape;86;p12"/>
          <p:cNvSpPr txBox="1">
            <a:spLocks noGrp="1"/>
          </p:cNvSpPr>
          <p:nvPr>
            <p:ph type="ctrTitle"/>
          </p:nvPr>
        </p:nvSpPr>
        <p:spPr>
          <a:xfrm>
            <a:off x="1362546" y="1929186"/>
            <a:ext cx="2797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None/>
              <a:defRPr sz="1800">
                <a:solidFill>
                  <a:srgbClr val="FFAB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1362531" y="2514625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title" idx="2"/>
          </p:nvPr>
        </p:nvSpPr>
        <p:spPr>
          <a:xfrm>
            <a:off x="732775" y="728079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600"/>
              <a:buFont typeface="Montserrat"/>
              <a:buNone/>
              <a:defRPr sz="2600" b="1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89" name="Google Shape;89;p12"/>
          <p:cNvCxnSpPr/>
          <p:nvPr/>
        </p:nvCxnSpPr>
        <p:spPr>
          <a:xfrm>
            <a:off x="851175" y="1356000"/>
            <a:ext cx="514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12"/>
          <p:cNvSpPr txBox="1">
            <a:spLocks noGrp="1"/>
          </p:cNvSpPr>
          <p:nvPr>
            <p:ph type="ctrTitle" idx="3"/>
          </p:nvPr>
        </p:nvSpPr>
        <p:spPr>
          <a:xfrm>
            <a:off x="4984258" y="1929186"/>
            <a:ext cx="2797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None/>
              <a:defRPr sz="1800">
                <a:solidFill>
                  <a:srgbClr val="FFAB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ubTitle" idx="4"/>
          </p:nvPr>
        </p:nvSpPr>
        <p:spPr>
          <a:xfrm>
            <a:off x="4984244" y="2514625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200" b="1" i="0" u="none" strike="noStrike" cap="none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ONE_COLUM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/>
          <p:nvPr userDrawn="1"/>
        </p:nvSpPr>
        <p:spPr>
          <a:xfrm rot="10800000">
            <a:off x="7684793" y="3790497"/>
            <a:ext cx="1497432" cy="1382778"/>
          </a:xfrm>
          <a:custGeom>
            <a:avLst/>
            <a:gdLst/>
            <a:ahLst/>
            <a:cxnLst/>
            <a:rect l="l" t="t" r="r" b="b"/>
            <a:pathLst>
              <a:path w="62380" h="96952" extrusionOk="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94" name="Google Shape;94;p13"/>
          <p:cNvSpPr/>
          <p:nvPr userDrawn="1"/>
        </p:nvSpPr>
        <p:spPr>
          <a:xfrm rot="10800000">
            <a:off x="8195385" y="3483200"/>
            <a:ext cx="995240" cy="1736502"/>
          </a:xfrm>
          <a:custGeom>
            <a:avLst/>
            <a:gdLst/>
            <a:ahLst/>
            <a:cxnLst/>
            <a:rect l="l" t="t" r="r" b="b"/>
            <a:pathLst>
              <a:path w="59373" h="121753" extrusionOk="0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200" b="1" i="0" u="none" strike="noStrike" cap="none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 dirty="0"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732775" y="728079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600"/>
              <a:buFont typeface="Montserrat"/>
              <a:buNone/>
              <a:defRPr sz="2600" b="1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97" name="Google Shape;97;p13"/>
          <p:cNvCxnSpPr/>
          <p:nvPr/>
        </p:nvCxnSpPr>
        <p:spPr>
          <a:xfrm>
            <a:off x="851175" y="1356000"/>
            <a:ext cx="514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" name="Google Shape;98;p13"/>
          <p:cNvSpPr txBox="1">
            <a:spLocks noGrp="1"/>
          </p:cNvSpPr>
          <p:nvPr>
            <p:ph type="ctrTitle" idx="2"/>
          </p:nvPr>
        </p:nvSpPr>
        <p:spPr>
          <a:xfrm>
            <a:off x="790674" y="1929175"/>
            <a:ext cx="2392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None/>
              <a:defRPr sz="1800">
                <a:solidFill>
                  <a:srgbClr val="FFAB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790673" y="2514625"/>
            <a:ext cx="2392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ctrTitle" idx="3"/>
          </p:nvPr>
        </p:nvSpPr>
        <p:spPr>
          <a:xfrm>
            <a:off x="3359150" y="1929175"/>
            <a:ext cx="2392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None/>
              <a:defRPr sz="1800">
                <a:solidFill>
                  <a:srgbClr val="FFAB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4"/>
          </p:nvPr>
        </p:nvSpPr>
        <p:spPr>
          <a:xfrm>
            <a:off x="3359148" y="2514625"/>
            <a:ext cx="2392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ctrTitle" idx="5"/>
          </p:nvPr>
        </p:nvSpPr>
        <p:spPr>
          <a:xfrm>
            <a:off x="5960525" y="1929175"/>
            <a:ext cx="22281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None/>
              <a:defRPr sz="1800">
                <a:solidFill>
                  <a:srgbClr val="FFAB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6"/>
          </p:nvPr>
        </p:nvSpPr>
        <p:spPr>
          <a:xfrm>
            <a:off x="5960524" y="2514625"/>
            <a:ext cx="22281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6 columns slide">
  <p:cSld name="MAIN_POI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/>
          <p:nvPr userDrawn="1"/>
        </p:nvSpPr>
        <p:spPr>
          <a:xfrm rot="10800000">
            <a:off x="8195385" y="3483200"/>
            <a:ext cx="995240" cy="1736502"/>
          </a:xfrm>
          <a:custGeom>
            <a:avLst/>
            <a:gdLst/>
            <a:ahLst/>
            <a:cxnLst/>
            <a:rect l="l" t="t" r="r" b="b"/>
            <a:pathLst>
              <a:path w="59373" h="121753" extrusionOk="0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108" name="Google Shape;108;p14"/>
          <p:cNvSpPr txBox="1">
            <a:spLocks noGrp="1"/>
          </p:cNvSpPr>
          <p:nvPr>
            <p:ph type="ctrTitle"/>
          </p:nvPr>
        </p:nvSpPr>
        <p:spPr>
          <a:xfrm>
            <a:off x="790674" y="1835663"/>
            <a:ext cx="2392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sz="1400">
                <a:solidFill>
                  <a:srgbClr val="FFAB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1"/>
          </p:nvPr>
        </p:nvSpPr>
        <p:spPr>
          <a:xfrm>
            <a:off x="790675" y="2421120"/>
            <a:ext cx="2392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ctrTitle" idx="2"/>
          </p:nvPr>
        </p:nvSpPr>
        <p:spPr>
          <a:xfrm>
            <a:off x="3359150" y="1835663"/>
            <a:ext cx="2392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sz="1400">
                <a:solidFill>
                  <a:srgbClr val="FFAB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3"/>
          </p:nvPr>
        </p:nvSpPr>
        <p:spPr>
          <a:xfrm>
            <a:off x="3359150" y="2421120"/>
            <a:ext cx="2392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ctrTitle" idx="4"/>
          </p:nvPr>
        </p:nvSpPr>
        <p:spPr>
          <a:xfrm>
            <a:off x="5960525" y="1835663"/>
            <a:ext cx="22281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sz="1400">
                <a:solidFill>
                  <a:srgbClr val="FFAB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ubTitle" idx="5"/>
          </p:nvPr>
        </p:nvSpPr>
        <p:spPr>
          <a:xfrm>
            <a:off x="5960525" y="2421120"/>
            <a:ext cx="22281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ctrTitle" idx="6"/>
          </p:nvPr>
        </p:nvSpPr>
        <p:spPr>
          <a:xfrm>
            <a:off x="790674" y="3104863"/>
            <a:ext cx="2392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sz="1400">
                <a:solidFill>
                  <a:srgbClr val="FFAB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subTitle" idx="7"/>
          </p:nvPr>
        </p:nvSpPr>
        <p:spPr>
          <a:xfrm>
            <a:off x="790675" y="3690320"/>
            <a:ext cx="2392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ctrTitle" idx="8"/>
          </p:nvPr>
        </p:nvSpPr>
        <p:spPr>
          <a:xfrm>
            <a:off x="3359150" y="3104863"/>
            <a:ext cx="2392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sz="1400">
                <a:solidFill>
                  <a:srgbClr val="FFAB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ubTitle" idx="9"/>
          </p:nvPr>
        </p:nvSpPr>
        <p:spPr>
          <a:xfrm>
            <a:off x="3359150" y="3690320"/>
            <a:ext cx="2392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ctrTitle" idx="13"/>
          </p:nvPr>
        </p:nvSpPr>
        <p:spPr>
          <a:xfrm>
            <a:off x="5960525" y="3104863"/>
            <a:ext cx="22281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sz="1400">
                <a:solidFill>
                  <a:srgbClr val="FFAB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 Medium"/>
              <a:buNone/>
              <a:defRPr sz="14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4"/>
          </p:nvPr>
        </p:nvSpPr>
        <p:spPr>
          <a:xfrm>
            <a:off x="5960525" y="3690320"/>
            <a:ext cx="22281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15"/>
          </p:nvPr>
        </p:nvSpPr>
        <p:spPr>
          <a:xfrm>
            <a:off x="732775" y="728079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600"/>
              <a:buFont typeface="Montserrat"/>
              <a:buNone/>
              <a:defRPr sz="2600" b="1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121" name="Google Shape;121;p14"/>
          <p:cNvCxnSpPr/>
          <p:nvPr/>
        </p:nvCxnSpPr>
        <p:spPr>
          <a:xfrm>
            <a:off x="851175" y="1356000"/>
            <a:ext cx="514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14"/>
          <p:cNvSpPr/>
          <p:nvPr userDrawn="1"/>
        </p:nvSpPr>
        <p:spPr>
          <a:xfrm rot="10800000">
            <a:off x="8136581" y="3790489"/>
            <a:ext cx="1045645" cy="1382778"/>
          </a:xfrm>
          <a:custGeom>
            <a:avLst/>
            <a:gdLst/>
            <a:ahLst/>
            <a:cxnLst/>
            <a:rect l="l" t="t" r="r" b="b"/>
            <a:pathLst>
              <a:path w="62380" h="96952" extrusionOk="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19" name="Google Shape;80;p11">
            <a:extLst>
              <a:ext uri="{FF2B5EF4-FFF2-40B4-BE49-F238E27FC236}">
                <a16:creationId xmlns:a16="http://schemas.microsoft.com/office/drawing/2014/main" id="{03778CFD-1BB5-4B53-A807-9DEE81BA66D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Montserrat"/>
              <a:buNone/>
              <a:defRPr sz="28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68475" y="1522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200" b="1" i="0" u="none" strike="noStrike" cap="none">
                <a:solidFill>
                  <a:srgbClr val="0733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s" smtClean="0"/>
              <a:pPr/>
              <a:t>‹#›</a:t>
            </a:fld>
            <a:endParaRPr lang="e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6" r:id="rId10"/>
    <p:sldLayoutId id="2147483668" r:id="rId11"/>
    <p:sldLayoutId id="2147483674" r:id="rId12"/>
    <p:sldLayoutId id="214748367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hyperlink" Target="http://www.google.com/sheets/about/" TargetMode="External"/><Relationship Id="rId4" Type="http://schemas.openxmlformats.org/officeDocument/2006/relationships/hyperlink" Target="https://www.schsa.org.hk/en/services/safe_services/addvalue/eseefind/index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google.com/sheets/about/" TargetMode="External"/><Relationship Id="rId4" Type="http://schemas.openxmlformats.org/officeDocument/2006/relationships/hyperlink" Target="https://www.chp.gov.hk/files/pdf/injury_survey_eng.pdf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hyperlink" Target="https://www.chp.gov.hk/files/pdf/injury_survey_eng.pdf" TargetMode="Externa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hyperlink" Target="http://www.google.com/sheets/abou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>
            <a:spLocks noGrp="1"/>
          </p:cNvSpPr>
          <p:nvPr>
            <p:ph type="subTitle" idx="1"/>
          </p:nvPr>
        </p:nvSpPr>
        <p:spPr>
          <a:xfrm>
            <a:off x="2510114" y="2291699"/>
            <a:ext cx="6553199" cy="2056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Group Name : Whale Did You Go?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Supervisor : Kelvin Lee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Member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Leung Kwan Ho	12123629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Au Chi Chung		12017765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HK" dirty="0"/>
              <a:t>Lie Tze Wah		12123709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1" name="Google Shape;271;p36"/>
          <p:cNvSpPr txBox="1">
            <a:spLocks noGrp="1"/>
          </p:cNvSpPr>
          <p:nvPr>
            <p:ph type="ctrTitle"/>
          </p:nvPr>
        </p:nvSpPr>
        <p:spPr>
          <a:xfrm>
            <a:off x="2510118" y="1105996"/>
            <a:ext cx="6553200" cy="7327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50800" lvl="0">
              <a:buClr>
                <a:schemeClr val="lt1"/>
              </a:buClr>
            </a:pPr>
            <a:br>
              <a:rPr lang="en-US" dirty="0">
                <a:solidFill>
                  <a:schemeClr val="lt1"/>
                </a:solidFill>
              </a:rPr>
            </a:br>
            <a:r>
              <a:rPr lang="en-US" sz="2000" dirty="0">
                <a:solidFill>
                  <a:schemeClr val="lt1"/>
                </a:solidFill>
              </a:rPr>
              <a:t>Elderly Mobile Life Assistant</a:t>
            </a:r>
            <a:br>
              <a:rPr lang="en-US" sz="2000" dirty="0">
                <a:solidFill>
                  <a:schemeClr val="lt1"/>
                </a:solidFill>
              </a:rPr>
            </a:br>
            <a:r>
              <a:rPr lang="en-US" sz="2000" dirty="0">
                <a:solidFill>
                  <a:schemeClr val="lt1"/>
                </a:solidFill>
              </a:rPr>
              <a:t>for Family Members with Extra Peace of Mind</a:t>
            </a:r>
            <a:endParaRPr sz="2000" dirty="0"/>
          </a:p>
        </p:txBody>
      </p:sp>
      <p:sp>
        <p:nvSpPr>
          <p:cNvPr id="6" name="Google Shape;271;p36">
            <a:extLst>
              <a:ext uri="{FF2B5EF4-FFF2-40B4-BE49-F238E27FC236}">
                <a16:creationId xmlns:a16="http://schemas.microsoft.com/office/drawing/2014/main" id="{BE375AC3-2780-4C63-90A2-7BEF4C30152E}"/>
              </a:ext>
            </a:extLst>
          </p:cNvPr>
          <p:cNvSpPr txBox="1">
            <a:spLocks/>
          </p:cNvSpPr>
          <p:nvPr/>
        </p:nvSpPr>
        <p:spPr>
          <a:xfrm>
            <a:off x="2510115" y="412374"/>
            <a:ext cx="6553200" cy="574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defRPr sz="2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0800"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Final Year Project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473F181-459D-4B4C-8111-875B77E8EA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>
                <a:latin typeface="Montserrat" panose="02020500000000000000" charset="0"/>
              </a:rPr>
              <a:pPr/>
              <a:t>10</a:t>
            </a:fld>
            <a:endParaRPr lang="es" dirty="0">
              <a:latin typeface="Montserrat" panose="02020500000000000000" charset="0"/>
            </a:endParaRPr>
          </a:p>
        </p:txBody>
      </p:sp>
      <p:sp>
        <p:nvSpPr>
          <p:cNvPr id="16" name="Google Shape;250;p33">
            <a:extLst>
              <a:ext uri="{FF2B5EF4-FFF2-40B4-BE49-F238E27FC236}">
                <a16:creationId xmlns:a16="http://schemas.microsoft.com/office/drawing/2014/main" id="{79D3D705-B9CC-45EF-9D45-40E2F63173B3}"/>
              </a:ext>
            </a:extLst>
          </p:cNvPr>
          <p:cNvSpPr txBox="1">
            <a:spLocks/>
          </p:cNvSpPr>
          <p:nvPr/>
        </p:nvSpPr>
        <p:spPr>
          <a:xfrm>
            <a:off x="1" y="226030"/>
            <a:ext cx="2095927" cy="360000"/>
          </a:xfrm>
          <a:prstGeom prst="rect">
            <a:avLst/>
          </a:prstGeom>
          <a:solidFill>
            <a:srgbClr val="07336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20500000000000000" charset="0"/>
              </a:rPr>
              <a:t>Existing Solution</a:t>
            </a:r>
            <a:endParaRPr 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20500000000000000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3F7A91D-EABD-4888-A34C-2E0C13195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286" y="68405"/>
            <a:ext cx="4887083" cy="4821594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6" name="Shape 463">
            <a:extLst>
              <a:ext uri="{FF2B5EF4-FFF2-40B4-BE49-F238E27FC236}">
                <a16:creationId xmlns:a16="http://schemas.microsoft.com/office/drawing/2014/main" id="{975D9BDC-649B-41F5-AA1C-E51C1E4B1406}"/>
              </a:ext>
            </a:extLst>
          </p:cNvPr>
          <p:cNvSpPr txBox="1">
            <a:spLocks/>
          </p:cNvSpPr>
          <p:nvPr/>
        </p:nvSpPr>
        <p:spPr>
          <a:xfrm>
            <a:off x="0" y="4636500"/>
            <a:ext cx="6372200" cy="506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 dirty="0">
                <a:uFillTx/>
                <a:latin typeface="Montserrat" panose="02020500000000000000" charset="0"/>
                <a:ea typeface="Roboto Condensed" panose="02020500000000000000" charset="0"/>
              </a:rPr>
              <a:t>References : </a:t>
            </a:r>
          </a:p>
          <a:p>
            <a:r>
              <a:rPr lang="en-US" sz="800" dirty="0">
                <a:latin typeface="Montserrat" panose="02020500000000000000" charset="0"/>
                <a:ea typeface="Roboto Condensed" panose="02020500000000000000" charset="0"/>
              </a:rPr>
              <a:t>Senior Citizen Home Safety Association. e-See Find Service</a:t>
            </a:r>
            <a:endParaRPr lang="en-US" sz="800" dirty="0">
              <a:uFillTx/>
              <a:latin typeface="Montserrat" panose="02020500000000000000" charset="0"/>
              <a:ea typeface="Roboto Condensed" panose="02020500000000000000" charset="0"/>
            </a:endParaRPr>
          </a:p>
          <a:p>
            <a:r>
              <a:rPr lang="en-US" sz="800" i="1" dirty="0">
                <a:latin typeface="Montserrat" panose="02020500000000000000" charset="0"/>
                <a:ea typeface="Roboto Condensed" panose="02020500000000000000" charset="0"/>
              </a:rPr>
              <a:t>Senior Citizen Home Safety Association </a:t>
            </a:r>
            <a:r>
              <a:rPr lang="en-US" sz="800" dirty="0">
                <a:uFillTx/>
                <a:latin typeface="Montserrat" panose="02020500000000000000" charset="0"/>
                <a:ea typeface="Roboto Condensed" panose="02020500000000000000" charset="0"/>
              </a:rPr>
              <a:t>Retrieved from</a:t>
            </a:r>
            <a:endParaRPr lang="en-US" sz="800" i="1" dirty="0">
              <a:uFillTx/>
              <a:latin typeface="Montserrat" panose="02020500000000000000" charset="0"/>
              <a:ea typeface="Roboto Condensed" panose="02020500000000000000" charset="0"/>
            </a:endParaRPr>
          </a:p>
          <a:p>
            <a:r>
              <a:rPr lang="en-US" altLang="zh-HK" sz="800" dirty="0">
                <a:solidFill>
                  <a:srgbClr val="07336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https://www.schsa.org.hk/en/services/safe_services/addvalue/eseefind/index.html</a:t>
            </a:r>
            <a:endParaRPr lang="en" sz="800" u="sng" dirty="0">
              <a:solidFill>
                <a:srgbClr val="073363"/>
              </a:solidFill>
              <a:uFillTx/>
              <a:latin typeface="Montserrat" panose="02020500000000000000" charset="0"/>
              <a:ea typeface="Roboto Condensed" panose="02020500000000000000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C61938-542E-4B33-AC1B-EFE14F60E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38" y="719416"/>
            <a:ext cx="1664364" cy="284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6EB2460-04B5-4283-A1E1-1391ED93AA82}"/>
              </a:ext>
            </a:extLst>
          </p:cNvPr>
          <p:cNvSpPr/>
          <p:nvPr/>
        </p:nvSpPr>
        <p:spPr>
          <a:xfrm>
            <a:off x="247261" y="1954763"/>
            <a:ext cx="1441580" cy="20527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815A202-14B1-4FA4-B384-8580929F7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736" y="1713126"/>
            <a:ext cx="1664364" cy="284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937;p66">
            <a:extLst>
              <a:ext uri="{FF2B5EF4-FFF2-40B4-BE49-F238E27FC236}">
                <a16:creationId xmlns:a16="http://schemas.microsoft.com/office/drawing/2014/main" id="{E2125E40-A044-4EA9-A3F8-06EC9C159DEB}"/>
              </a:ext>
            </a:extLst>
          </p:cNvPr>
          <p:cNvSpPr/>
          <p:nvPr/>
        </p:nvSpPr>
        <p:spPr>
          <a:xfrm rot="16200000" flipH="1">
            <a:off x="1009520" y="3136192"/>
            <a:ext cx="536252" cy="931287"/>
          </a:xfrm>
          <a:custGeom>
            <a:avLst/>
            <a:gdLst/>
            <a:ahLst/>
            <a:cxnLst/>
            <a:rect l="l" t="t" r="r" b="b"/>
            <a:pathLst>
              <a:path w="10720" h="18617" extrusionOk="0">
                <a:moveTo>
                  <a:pt x="0" y="0"/>
                </a:moveTo>
                <a:cubicBezTo>
                  <a:pt x="2686" y="1722"/>
                  <a:pt x="4625" y="4120"/>
                  <a:pt x="5567" y="6680"/>
                </a:cubicBezTo>
                <a:cubicBezTo>
                  <a:pt x="6370" y="8837"/>
                  <a:pt x="6462" y="11202"/>
                  <a:pt x="5831" y="13428"/>
                </a:cubicBezTo>
                <a:lnTo>
                  <a:pt x="4717" y="12545"/>
                </a:lnTo>
                <a:lnTo>
                  <a:pt x="6496" y="18616"/>
                </a:lnTo>
                <a:lnTo>
                  <a:pt x="10720" y="13463"/>
                </a:lnTo>
                <a:lnTo>
                  <a:pt x="9136" y="13991"/>
                </a:lnTo>
                <a:cubicBezTo>
                  <a:pt x="9354" y="11225"/>
                  <a:pt x="8688" y="8459"/>
                  <a:pt x="7219" y="6106"/>
                </a:cubicBezTo>
                <a:cubicBezTo>
                  <a:pt x="5589" y="3443"/>
                  <a:pt x="3007" y="1308"/>
                  <a:pt x="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70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/>
        </p:nvSpPr>
        <p:spPr>
          <a:xfrm>
            <a:off x="1792300" y="728812"/>
            <a:ext cx="1316700" cy="10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" sz="9600" b="0" i="0" u="none" strike="noStrike" cap="none" dirty="0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“</a:t>
            </a:r>
            <a:endParaRPr sz="9600" b="0" i="0" u="none" strike="noStrike" cap="none" dirty="0">
              <a:solidFill>
                <a:schemeClr val="accent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" name="Google Shape;263;p35"/>
          <p:cNvSpPr txBox="1">
            <a:spLocks noGrp="1"/>
          </p:cNvSpPr>
          <p:nvPr>
            <p:ph type="ctrTitle"/>
          </p:nvPr>
        </p:nvSpPr>
        <p:spPr>
          <a:xfrm>
            <a:off x="2528589" y="2419357"/>
            <a:ext cx="48084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  <a:endParaRPr dirty="0"/>
          </a:p>
        </p:txBody>
      </p:sp>
      <p:sp>
        <p:nvSpPr>
          <p:cNvPr id="264" name="Google Shape;264;p35"/>
          <p:cNvSpPr txBox="1">
            <a:spLocks noGrp="1"/>
          </p:cNvSpPr>
          <p:nvPr>
            <p:ph type="subTitle" idx="1"/>
          </p:nvPr>
        </p:nvSpPr>
        <p:spPr>
          <a:xfrm>
            <a:off x="2904565" y="3104257"/>
            <a:ext cx="4281135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—  </a:t>
            </a:r>
            <a:r>
              <a:rPr lang="en-US" dirty="0"/>
              <a:t>Current System Design</a:t>
            </a: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B17163-5D68-434B-978D-CDE76CA8C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/>
              <a:pPr/>
              <a:t>11</a:t>
            </a:fld>
            <a:endParaRPr lang="es" dirty="0"/>
          </a:p>
        </p:txBody>
      </p:sp>
      <p:sp>
        <p:nvSpPr>
          <p:cNvPr id="6" name="Google Shape;224;p14">
            <a:extLst>
              <a:ext uri="{FF2B5EF4-FFF2-40B4-BE49-F238E27FC236}">
                <a16:creationId xmlns:a16="http://schemas.microsoft.com/office/drawing/2014/main" id="{386F184A-23E7-4E0F-8202-2F0F7D0963C0}"/>
              </a:ext>
            </a:extLst>
          </p:cNvPr>
          <p:cNvSpPr txBox="1">
            <a:spLocks/>
          </p:cNvSpPr>
          <p:nvPr/>
        </p:nvSpPr>
        <p:spPr>
          <a:xfrm>
            <a:off x="2469606" y="1400364"/>
            <a:ext cx="903409" cy="1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73363"/>
                </a:solidFill>
                <a:uFillTx/>
                <a:latin typeface="Montserrat" panose="02020500000000000000" charset="0"/>
                <a:ea typeface="Roboto Condensed"/>
                <a:cs typeface="Roboto Condensed"/>
                <a:sym typeface="Roboto Condensed"/>
              </a:rPr>
              <a:t>3</a:t>
            </a:r>
            <a:endParaRPr sz="9600" b="1" dirty="0">
              <a:solidFill>
                <a:srgbClr val="073363"/>
              </a:solidFill>
              <a:uFillTx/>
              <a:latin typeface="Montserrat" panose="02020500000000000000" charset="0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0062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473F181-459D-4B4C-8111-875B77E8EA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>
                <a:latin typeface="Montserrat" panose="02020500000000000000" charset="0"/>
              </a:rPr>
              <a:pPr/>
              <a:t>12</a:t>
            </a:fld>
            <a:endParaRPr lang="es" dirty="0">
              <a:latin typeface="Montserrat" panose="02020500000000000000" charset="0"/>
            </a:endParaRPr>
          </a:p>
        </p:txBody>
      </p:sp>
      <p:sp>
        <p:nvSpPr>
          <p:cNvPr id="16" name="Google Shape;250;p33">
            <a:extLst>
              <a:ext uri="{FF2B5EF4-FFF2-40B4-BE49-F238E27FC236}">
                <a16:creationId xmlns:a16="http://schemas.microsoft.com/office/drawing/2014/main" id="{79D3D705-B9CC-45EF-9D45-40E2F63173B3}"/>
              </a:ext>
            </a:extLst>
          </p:cNvPr>
          <p:cNvSpPr txBox="1">
            <a:spLocks/>
          </p:cNvSpPr>
          <p:nvPr/>
        </p:nvSpPr>
        <p:spPr>
          <a:xfrm>
            <a:off x="1" y="226030"/>
            <a:ext cx="2095927" cy="360000"/>
          </a:xfrm>
          <a:prstGeom prst="rect">
            <a:avLst/>
          </a:prstGeom>
          <a:solidFill>
            <a:srgbClr val="07336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20500000000000000" charset="0"/>
              </a:rPr>
              <a:t>Base Technologies</a:t>
            </a:r>
            <a:endParaRPr 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20500000000000000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3FC0CC2-7324-4617-8858-8EFE55EEBF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01013" y="616711"/>
            <a:ext cx="6512768" cy="4507893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14090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0" name="Google Shape;5480;p60"/>
          <p:cNvSpPr txBox="1">
            <a:spLocks noGrp="1"/>
          </p:cNvSpPr>
          <p:nvPr>
            <p:ph type="ctrTitle"/>
          </p:nvPr>
        </p:nvSpPr>
        <p:spPr>
          <a:xfrm>
            <a:off x="1562905" y="1436129"/>
            <a:ext cx="2797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</a:t>
            </a:r>
            <a:endParaRPr dirty="0"/>
          </a:p>
        </p:txBody>
      </p:sp>
      <p:sp>
        <p:nvSpPr>
          <p:cNvPr id="5481" name="Google Shape;5481;p60"/>
          <p:cNvSpPr txBox="1">
            <a:spLocks noGrp="1"/>
          </p:cNvSpPr>
          <p:nvPr>
            <p:ph type="subTitle" idx="1"/>
          </p:nvPr>
        </p:nvSpPr>
        <p:spPr>
          <a:xfrm>
            <a:off x="1562889" y="2021568"/>
            <a:ext cx="2911139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b="1" dirty="0">
                <a:solidFill>
                  <a:schemeClr val="accent4"/>
                </a:solidFill>
              </a:rPr>
              <a:t>Firebase</a:t>
            </a:r>
            <a:r>
              <a:rPr lang="en-US" dirty="0"/>
              <a:t> with </a:t>
            </a:r>
            <a:r>
              <a:rPr lang="en-US" b="1" dirty="0">
                <a:solidFill>
                  <a:schemeClr val="accent4"/>
                </a:solidFill>
              </a:rPr>
              <a:t>Google API service </a:t>
            </a:r>
            <a:r>
              <a:rPr lang="en-US" dirty="0"/>
              <a:t>for getting user information in Google calendar and fall-detection message</a:t>
            </a: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27ED401-9C19-4773-B224-3A26FF8C3F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/>
              <a:pPr/>
              <a:t>13</a:t>
            </a:fld>
            <a:endParaRPr lang="es" dirty="0"/>
          </a:p>
        </p:txBody>
      </p:sp>
      <p:sp>
        <p:nvSpPr>
          <p:cNvPr id="9" name="Google Shape;470;p30">
            <a:extLst>
              <a:ext uri="{FF2B5EF4-FFF2-40B4-BE49-F238E27FC236}">
                <a16:creationId xmlns:a16="http://schemas.microsoft.com/office/drawing/2014/main" id="{7CA7C666-3A2B-49FD-BB7E-6E35003392BB}"/>
              </a:ext>
            </a:extLst>
          </p:cNvPr>
          <p:cNvSpPr>
            <a:spLocks/>
          </p:cNvSpPr>
          <p:nvPr/>
        </p:nvSpPr>
        <p:spPr>
          <a:xfrm>
            <a:off x="5203153" y="43130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7336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F5378"/>
              </a:solidFill>
              <a:uFillTx/>
              <a:latin typeface="Montserrat" panose="02020500000000000000" charset="0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37210DF-6D98-4D87-9FCD-C9ED8EF84F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05213" y="685799"/>
            <a:ext cx="1884023" cy="376804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1" name="Google Shape;250;p33">
            <a:extLst>
              <a:ext uri="{FF2B5EF4-FFF2-40B4-BE49-F238E27FC236}">
                <a16:creationId xmlns:a16="http://schemas.microsoft.com/office/drawing/2014/main" id="{49B9B96C-3C77-411A-82D7-DB9D74F27111}"/>
              </a:ext>
            </a:extLst>
          </p:cNvPr>
          <p:cNvSpPr txBox="1">
            <a:spLocks/>
          </p:cNvSpPr>
          <p:nvPr/>
        </p:nvSpPr>
        <p:spPr>
          <a:xfrm>
            <a:off x="1" y="226030"/>
            <a:ext cx="2095927" cy="360000"/>
          </a:xfrm>
          <a:prstGeom prst="rect">
            <a:avLst/>
          </a:prstGeom>
          <a:solidFill>
            <a:srgbClr val="07336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20500000000000000" charset="0"/>
              </a:rPr>
              <a:t>Major Functions</a:t>
            </a:r>
            <a:endParaRPr 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54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27ED401-9C19-4773-B224-3A26FF8C3F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/>
              <a:pPr/>
              <a:t>14</a:t>
            </a:fld>
            <a:endParaRPr lang="es" dirty="0"/>
          </a:p>
        </p:txBody>
      </p:sp>
      <p:sp>
        <p:nvSpPr>
          <p:cNvPr id="9" name="Google Shape;470;p30">
            <a:extLst>
              <a:ext uri="{FF2B5EF4-FFF2-40B4-BE49-F238E27FC236}">
                <a16:creationId xmlns:a16="http://schemas.microsoft.com/office/drawing/2014/main" id="{7CA7C666-3A2B-49FD-BB7E-6E35003392BB}"/>
              </a:ext>
            </a:extLst>
          </p:cNvPr>
          <p:cNvSpPr>
            <a:spLocks/>
          </p:cNvSpPr>
          <p:nvPr/>
        </p:nvSpPr>
        <p:spPr>
          <a:xfrm>
            <a:off x="3742917" y="43130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7336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F5378"/>
              </a:solidFill>
              <a:uFillTx/>
              <a:latin typeface="Montserrat" panose="02020500000000000000" charset="0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37210DF-6D98-4D87-9FCD-C9ED8EF84F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4977" y="685799"/>
            <a:ext cx="1884023" cy="376804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1" name="Google Shape;250;p33">
            <a:extLst>
              <a:ext uri="{FF2B5EF4-FFF2-40B4-BE49-F238E27FC236}">
                <a16:creationId xmlns:a16="http://schemas.microsoft.com/office/drawing/2014/main" id="{49B9B96C-3C77-411A-82D7-DB9D74F27111}"/>
              </a:ext>
            </a:extLst>
          </p:cNvPr>
          <p:cNvSpPr txBox="1">
            <a:spLocks/>
          </p:cNvSpPr>
          <p:nvPr/>
        </p:nvSpPr>
        <p:spPr>
          <a:xfrm>
            <a:off x="1" y="226030"/>
            <a:ext cx="2095927" cy="360000"/>
          </a:xfrm>
          <a:prstGeom prst="rect">
            <a:avLst/>
          </a:prstGeom>
          <a:solidFill>
            <a:srgbClr val="07336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20500000000000000" charset="0"/>
              </a:rPr>
              <a:t>Major Functions</a:t>
            </a:r>
            <a:endParaRPr 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20500000000000000" charset="0"/>
            </a:endParaRPr>
          </a:p>
        </p:txBody>
      </p:sp>
      <p:sp>
        <p:nvSpPr>
          <p:cNvPr id="16" name="Google Shape;470;p30">
            <a:extLst>
              <a:ext uri="{FF2B5EF4-FFF2-40B4-BE49-F238E27FC236}">
                <a16:creationId xmlns:a16="http://schemas.microsoft.com/office/drawing/2014/main" id="{87A8781E-046A-426D-B88C-EC57F66D2EA1}"/>
              </a:ext>
            </a:extLst>
          </p:cNvPr>
          <p:cNvSpPr>
            <a:spLocks/>
          </p:cNvSpPr>
          <p:nvPr/>
        </p:nvSpPr>
        <p:spPr>
          <a:xfrm>
            <a:off x="6369052" y="43130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7336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F5378"/>
              </a:solidFill>
              <a:uFillTx/>
              <a:latin typeface="Montserrat" panose="02020500000000000000" charset="0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8F51E9F6-5FEE-482A-A7AA-FD0B4C3BE8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1112" y="685799"/>
            <a:ext cx="1884023" cy="376804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8" name="Google Shape;5480;p60">
            <a:extLst>
              <a:ext uri="{FF2B5EF4-FFF2-40B4-BE49-F238E27FC236}">
                <a16:creationId xmlns:a16="http://schemas.microsoft.com/office/drawing/2014/main" id="{4FA2A34B-AA88-4BE2-942E-CEEA79FD810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38570" y="1436129"/>
            <a:ext cx="257254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Calendar</a:t>
            </a:r>
            <a:endParaRPr dirty="0"/>
          </a:p>
        </p:txBody>
      </p:sp>
      <p:sp>
        <p:nvSpPr>
          <p:cNvPr id="19" name="Google Shape;5481;p60">
            <a:extLst>
              <a:ext uri="{FF2B5EF4-FFF2-40B4-BE49-F238E27FC236}">
                <a16:creationId xmlns:a16="http://schemas.microsoft.com/office/drawing/2014/main" id="{0F841F37-73A1-444E-B593-A7A2D9AC98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8554" y="2021568"/>
            <a:ext cx="3074422" cy="1913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Daily</a:t>
            </a:r>
            <a:r>
              <a:rPr lang="en-US" dirty="0"/>
              <a:t> </a:t>
            </a:r>
            <a:r>
              <a:rPr lang="en-US" b="1" dirty="0">
                <a:solidFill>
                  <a:schemeClr val="accent4"/>
                </a:solidFill>
              </a:rPr>
              <a:t>remainder</a:t>
            </a:r>
            <a:r>
              <a:rPr lang="en-US" dirty="0"/>
              <a:t> connecting with </a:t>
            </a:r>
            <a:r>
              <a:rPr lang="en-US" b="1" dirty="0">
                <a:solidFill>
                  <a:schemeClr val="accent4"/>
                </a:solidFill>
              </a:rPr>
              <a:t>Google Calendar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HK" dirty="0"/>
              <a:t>Notification for each t</a:t>
            </a:r>
            <a:r>
              <a:rPr lang="en-US" dirty="0"/>
              <a:t>asks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Solved the project objective of “Elderly daily life management”</a:t>
            </a:r>
          </a:p>
        </p:txBody>
      </p:sp>
    </p:spTree>
    <p:extLst>
      <p:ext uri="{BB962C8B-B14F-4D97-AF65-F5344CB8AC3E}">
        <p14:creationId xmlns:p14="http://schemas.microsoft.com/office/powerpoint/2010/main" val="173411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0" name="Google Shape;5480;p60"/>
          <p:cNvSpPr txBox="1">
            <a:spLocks noGrp="1"/>
          </p:cNvSpPr>
          <p:nvPr>
            <p:ph type="ctrTitle"/>
          </p:nvPr>
        </p:nvSpPr>
        <p:spPr>
          <a:xfrm>
            <a:off x="690863" y="2305710"/>
            <a:ext cx="2797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dirty="0"/>
              <a:t>Quick</a:t>
            </a:r>
            <a:r>
              <a:rPr lang="zh-TW" altLang="en-US" dirty="0"/>
              <a:t> </a:t>
            </a:r>
            <a:r>
              <a:rPr lang="en-US" altLang="zh-TW" dirty="0"/>
              <a:t>SMS</a:t>
            </a:r>
            <a:r>
              <a:rPr lang="zh-TW" altLang="en-US" dirty="0"/>
              <a:t> </a:t>
            </a:r>
            <a:r>
              <a:rPr lang="en-US" altLang="zh-HK" dirty="0"/>
              <a:t>Message</a:t>
            </a:r>
            <a:endParaRPr dirty="0"/>
          </a:p>
        </p:txBody>
      </p:sp>
      <p:sp>
        <p:nvSpPr>
          <p:cNvPr id="5481" name="Google Shape;5481;p60"/>
          <p:cNvSpPr txBox="1">
            <a:spLocks noGrp="1"/>
          </p:cNvSpPr>
          <p:nvPr>
            <p:ph type="subTitle" idx="1"/>
          </p:nvPr>
        </p:nvSpPr>
        <p:spPr>
          <a:xfrm>
            <a:off x="690848" y="2891148"/>
            <a:ext cx="2797200" cy="1411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altLang="zh-HK" dirty="0"/>
              <a:t>Send SMS by selecting simple options button</a:t>
            </a:r>
            <a:endParaRPr lang="es" altLang="zh-HK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HK" b="1" dirty="0">
              <a:solidFill>
                <a:schemeClr val="accent4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HK" b="1" dirty="0">
                <a:solidFill>
                  <a:srgbClr val="C00000"/>
                </a:solidFill>
              </a:rPr>
              <a:t>Solved the project objective of “Elderly daily life management”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27ED401-9C19-4773-B224-3A26FF8C3F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/>
              <a:pPr/>
              <a:t>15</a:t>
            </a:fld>
            <a:endParaRPr lang="es" dirty="0"/>
          </a:p>
        </p:txBody>
      </p:sp>
      <p:sp>
        <p:nvSpPr>
          <p:cNvPr id="9" name="Google Shape;470;p30">
            <a:extLst>
              <a:ext uri="{FF2B5EF4-FFF2-40B4-BE49-F238E27FC236}">
                <a16:creationId xmlns:a16="http://schemas.microsoft.com/office/drawing/2014/main" id="{7CA7C666-3A2B-49FD-BB7E-6E35003392BB}"/>
              </a:ext>
            </a:extLst>
          </p:cNvPr>
          <p:cNvSpPr>
            <a:spLocks/>
          </p:cNvSpPr>
          <p:nvPr/>
        </p:nvSpPr>
        <p:spPr>
          <a:xfrm>
            <a:off x="3742917" y="43130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7336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F5378"/>
              </a:solidFill>
              <a:uFillTx/>
              <a:latin typeface="Montserrat" panose="02020500000000000000" charset="0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37210DF-6D98-4D87-9FCD-C9ED8EF84F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4977" y="685799"/>
            <a:ext cx="1884023" cy="376804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1" name="Google Shape;250;p33">
            <a:extLst>
              <a:ext uri="{FF2B5EF4-FFF2-40B4-BE49-F238E27FC236}">
                <a16:creationId xmlns:a16="http://schemas.microsoft.com/office/drawing/2014/main" id="{49B9B96C-3C77-411A-82D7-DB9D74F27111}"/>
              </a:ext>
            </a:extLst>
          </p:cNvPr>
          <p:cNvSpPr txBox="1">
            <a:spLocks/>
          </p:cNvSpPr>
          <p:nvPr/>
        </p:nvSpPr>
        <p:spPr>
          <a:xfrm>
            <a:off x="1" y="226030"/>
            <a:ext cx="2095927" cy="360000"/>
          </a:xfrm>
          <a:prstGeom prst="rect">
            <a:avLst/>
          </a:prstGeom>
          <a:solidFill>
            <a:srgbClr val="07336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20500000000000000" charset="0"/>
              </a:rPr>
              <a:t>Major Functions</a:t>
            </a:r>
            <a:endParaRPr 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20500000000000000" charset="0"/>
            </a:endParaRPr>
          </a:p>
        </p:txBody>
      </p:sp>
      <p:sp>
        <p:nvSpPr>
          <p:cNvPr id="16" name="Google Shape;470;p30">
            <a:extLst>
              <a:ext uri="{FF2B5EF4-FFF2-40B4-BE49-F238E27FC236}">
                <a16:creationId xmlns:a16="http://schemas.microsoft.com/office/drawing/2014/main" id="{87A8781E-046A-426D-B88C-EC57F66D2EA1}"/>
              </a:ext>
            </a:extLst>
          </p:cNvPr>
          <p:cNvSpPr>
            <a:spLocks/>
          </p:cNvSpPr>
          <p:nvPr/>
        </p:nvSpPr>
        <p:spPr>
          <a:xfrm>
            <a:off x="6369052" y="43130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7336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F5378"/>
              </a:solidFill>
              <a:uFillTx/>
              <a:latin typeface="Montserrat" panose="02020500000000000000" charset="0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8F51E9F6-5FEE-482A-A7AA-FD0B4C3BE8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1112" y="685799"/>
            <a:ext cx="1884023" cy="376804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3" name="Google Shape;5480;p60">
            <a:extLst>
              <a:ext uri="{FF2B5EF4-FFF2-40B4-BE49-F238E27FC236}">
                <a16:creationId xmlns:a16="http://schemas.microsoft.com/office/drawing/2014/main" id="{BE72B092-1088-4E64-8024-8F1C05CFAE12}"/>
              </a:ext>
            </a:extLst>
          </p:cNvPr>
          <p:cNvSpPr txBox="1">
            <a:spLocks/>
          </p:cNvSpPr>
          <p:nvPr/>
        </p:nvSpPr>
        <p:spPr>
          <a:xfrm>
            <a:off x="699828" y="1171468"/>
            <a:ext cx="2797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Font typeface="Montserrat"/>
              <a:buNone/>
              <a:defRPr sz="1800" b="1" i="0" u="none" strike="noStrike" cap="none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 b="0" i="0" u="none" strike="noStrike" cap="none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 b="0" i="0" u="none" strike="noStrike" cap="none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 b="0" i="0" u="none" strike="noStrike" cap="none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 b="0" i="0" u="none" strike="noStrike" cap="none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 b="0" i="0" u="none" strike="noStrike" cap="none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 b="0" i="0" u="none" strike="noStrike" cap="none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 b="0" i="0" u="none" strike="noStrike" cap="none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 b="0" i="0" u="none" strike="noStrike" cap="none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l"/>
            <a:r>
              <a:rPr lang="en-US" dirty="0"/>
              <a:t>Single Touch Dialing</a:t>
            </a:r>
          </a:p>
        </p:txBody>
      </p:sp>
      <p:sp>
        <p:nvSpPr>
          <p:cNvPr id="14" name="Google Shape;5481;p60">
            <a:extLst>
              <a:ext uri="{FF2B5EF4-FFF2-40B4-BE49-F238E27FC236}">
                <a16:creationId xmlns:a16="http://schemas.microsoft.com/office/drawing/2014/main" id="{BC21B9CC-2997-4FEA-B46A-CCC66A68179F}"/>
              </a:ext>
            </a:extLst>
          </p:cNvPr>
          <p:cNvSpPr txBox="1">
            <a:spLocks/>
          </p:cNvSpPr>
          <p:nvPr/>
        </p:nvSpPr>
        <p:spPr>
          <a:xfrm>
            <a:off x="699813" y="1756907"/>
            <a:ext cx="2797200" cy="59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None/>
              <a:defRPr sz="14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Dialing cycle</a:t>
            </a:r>
            <a:r>
              <a:rPr lang="en-US" dirty="0"/>
              <a:t> until successful connection</a:t>
            </a:r>
            <a:endParaRPr lang="es" dirty="0"/>
          </a:p>
        </p:txBody>
      </p:sp>
    </p:spTree>
    <p:extLst>
      <p:ext uri="{BB962C8B-B14F-4D97-AF65-F5344CB8AC3E}">
        <p14:creationId xmlns:p14="http://schemas.microsoft.com/office/powerpoint/2010/main" val="24954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0" name="Google Shape;5480;p60"/>
          <p:cNvSpPr txBox="1">
            <a:spLocks noGrp="1"/>
          </p:cNvSpPr>
          <p:nvPr>
            <p:ph type="ctrTitle"/>
          </p:nvPr>
        </p:nvSpPr>
        <p:spPr>
          <a:xfrm>
            <a:off x="699828" y="1436129"/>
            <a:ext cx="2797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Fall-detection</a:t>
            </a:r>
            <a:endParaRPr dirty="0"/>
          </a:p>
        </p:txBody>
      </p:sp>
      <p:sp>
        <p:nvSpPr>
          <p:cNvPr id="5481" name="Google Shape;5481;p60"/>
          <p:cNvSpPr txBox="1">
            <a:spLocks noGrp="1"/>
          </p:cNvSpPr>
          <p:nvPr>
            <p:ph type="subTitle" idx="1"/>
          </p:nvPr>
        </p:nvSpPr>
        <p:spPr>
          <a:xfrm>
            <a:off x="699813" y="2021567"/>
            <a:ext cx="2797200" cy="2335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Alert ringtone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and send SMS to the </a:t>
            </a:r>
            <a:r>
              <a:rPr lang="en-US" b="1" dirty="0">
                <a:solidFill>
                  <a:schemeClr val="accent4"/>
                </a:solidFill>
              </a:rPr>
              <a:t>emergency contact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HK" b="1" dirty="0">
              <a:solidFill>
                <a:schemeClr val="accent4"/>
              </a:solidFill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altLang="zh-HK" b="1" dirty="0">
                <a:solidFill>
                  <a:srgbClr val="C00000"/>
                </a:solidFill>
              </a:rPr>
              <a:t>Solved the project objective of “Elderly Safety”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27ED401-9C19-4773-B224-3A26FF8C3F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/>
              <a:pPr/>
              <a:t>16</a:t>
            </a:fld>
            <a:endParaRPr lang="es" dirty="0"/>
          </a:p>
        </p:txBody>
      </p:sp>
      <p:sp>
        <p:nvSpPr>
          <p:cNvPr id="9" name="Google Shape;470;p30">
            <a:extLst>
              <a:ext uri="{FF2B5EF4-FFF2-40B4-BE49-F238E27FC236}">
                <a16:creationId xmlns:a16="http://schemas.microsoft.com/office/drawing/2014/main" id="{7CA7C666-3A2B-49FD-BB7E-6E35003392BB}"/>
              </a:ext>
            </a:extLst>
          </p:cNvPr>
          <p:cNvSpPr>
            <a:spLocks/>
          </p:cNvSpPr>
          <p:nvPr/>
        </p:nvSpPr>
        <p:spPr>
          <a:xfrm>
            <a:off x="3742917" y="43130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7336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F5378"/>
              </a:solidFill>
              <a:uFillTx/>
              <a:latin typeface="Montserrat" panose="02020500000000000000" charset="0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37210DF-6D98-4D87-9FCD-C9ED8EF84F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4977" y="685799"/>
            <a:ext cx="1884023" cy="376804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1" name="Google Shape;250;p33">
            <a:extLst>
              <a:ext uri="{FF2B5EF4-FFF2-40B4-BE49-F238E27FC236}">
                <a16:creationId xmlns:a16="http://schemas.microsoft.com/office/drawing/2014/main" id="{49B9B96C-3C77-411A-82D7-DB9D74F27111}"/>
              </a:ext>
            </a:extLst>
          </p:cNvPr>
          <p:cNvSpPr txBox="1">
            <a:spLocks/>
          </p:cNvSpPr>
          <p:nvPr/>
        </p:nvSpPr>
        <p:spPr>
          <a:xfrm>
            <a:off x="1" y="226030"/>
            <a:ext cx="2095927" cy="360000"/>
          </a:xfrm>
          <a:prstGeom prst="rect">
            <a:avLst/>
          </a:prstGeom>
          <a:solidFill>
            <a:srgbClr val="07336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20500000000000000" charset="0"/>
              </a:rPr>
              <a:t>Major Functions</a:t>
            </a:r>
            <a:endParaRPr 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20500000000000000" charset="0"/>
            </a:endParaRPr>
          </a:p>
        </p:txBody>
      </p:sp>
      <p:sp>
        <p:nvSpPr>
          <p:cNvPr id="16" name="Google Shape;470;p30">
            <a:extLst>
              <a:ext uri="{FF2B5EF4-FFF2-40B4-BE49-F238E27FC236}">
                <a16:creationId xmlns:a16="http://schemas.microsoft.com/office/drawing/2014/main" id="{87A8781E-046A-426D-B88C-EC57F66D2EA1}"/>
              </a:ext>
            </a:extLst>
          </p:cNvPr>
          <p:cNvSpPr>
            <a:spLocks/>
          </p:cNvSpPr>
          <p:nvPr/>
        </p:nvSpPr>
        <p:spPr>
          <a:xfrm>
            <a:off x="6369052" y="43130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7336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F5378"/>
              </a:solidFill>
              <a:uFillTx/>
              <a:latin typeface="Montserrat" panose="02020500000000000000" charset="0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8F51E9F6-5FEE-482A-A7AA-FD0B4C3BE8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1112" y="685799"/>
            <a:ext cx="1884023" cy="3768046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56703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0" name="Google Shape;5480;p60"/>
          <p:cNvSpPr txBox="1">
            <a:spLocks noGrp="1"/>
          </p:cNvSpPr>
          <p:nvPr>
            <p:ph type="ctrTitle"/>
          </p:nvPr>
        </p:nvSpPr>
        <p:spPr>
          <a:xfrm>
            <a:off x="699828" y="1436129"/>
            <a:ext cx="2797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Fall-detection</a:t>
            </a:r>
            <a:endParaRPr dirty="0"/>
          </a:p>
        </p:txBody>
      </p:sp>
      <p:sp>
        <p:nvSpPr>
          <p:cNvPr id="5481" name="Google Shape;5481;p60"/>
          <p:cNvSpPr txBox="1">
            <a:spLocks noGrp="1"/>
          </p:cNvSpPr>
          <p:nvPr>
            <p:ph type="subTitle" idx="1"/>
          </p:nvPr>
        </p:nvSpPr>
        <p:spPr>
          <a:xfrm>
            <a:off x="699813" y="2021568"/>
            <a:ext cx="2797200" cy="1370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After the </a:t>
            </a:r>
            <a:r>
              <a:rPr lang="en-US" b="1" dirty="0">
                <a:solidFill>
                  <a:schemeClr val="accent4"/>
                </a:solidFill>
              </a:rPr>
              <a:t>SMS</a:t>
            </a:r>
            <a:r>
              <a:rPr lang="en-US" dirty="0"/>
              <a:t> message send to the emergency contact, he can get the </a:t>
            </a:r>
            <a:r>
              <a:rPr lang="en-US" b="1" dirty="0">
                <a:solidFill>
                  <a:schemeClr val="accent4"/>
                </a:solidFill>
              </a:rPr>
              <a:t>current location</a:t>
            </a:r>
            <a:r>
              <a:rPr lang="en-US" dirty="0">
                <a:solidFill>
                  <a:srgbClr val="073363"/>
                </a:solidFill>
              </a:rPr>
              <a:t> from</a:t>
            </a:r>
            <a:r>
              <a:rPr lang="en-US" dirty="0"/>
              <a:t> sender</a:t>
            </a: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27ED401-9C19-4773-B224-3A26FF8C3F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/>
              <a:pPr/>
              <a:t>17</a:t>
            </a:fld>
            <a:endParaRPr lang="es" dirty="0"/>
          </a:p>
        </p:txBody>
      </p:sp>
      <p:sp>
        <p:nvSpPr>
          <p:cNvPr id="9" name="Google Shape;470;p30">
            <a:extLst>
              <a:ext uri="{FF2B5EF4-FFF2-40B4-BE49-F238E27FC236}">
                <a16:creationId xmlns:a16="http://schemas.microsoft.com/office/drawing/2014/main" id="{7CA7C666-3A2B-49FD-BB7E-6E35003392BB}"/>
              </a:ext>
            </a:extLst>
          </p:cNvPr>
          <p:cNvSpPr>
            <a:spLocks/>
          </p:cNvSpPr>
          <p:nvPr/>
        </p:nvSpPr>
        <p:spPr>
          <a:xfrm>
            <a:off x="3742917" y="43130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7336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F5378"/>
              </a:solidFill>
              <a:uFillTx/>
              <a:latin typeface="Montserrat" panose="02020500000000000000" charset="0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37210DF-6D98-4D87-9FCD-C9ED8EF84F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4977" y="685799"/>
            <a:ext cx="1884023" cy="376804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1" name="Google Shape;250;p33">
            <a:extLst>
              <a:ext uri="{FF2B5EF4-FFF2-40B4-BE49-F238E27FC236}">
                <a16:creationId xmlns:a16="http://schemas.microsoft.com/office/drawing/2014/main" id="{49B9B96C-3C77-411A-82D7-DB9D74F27111}"/>
              </a:ext>
            </a:extLst>
          </p:cNvPr>
          <p:cNvSpPr txBox="1">
            <a:spLocks/>
          </p:cNvSpPr>
          <p:nvPr/>
        </p:nvSpPr>
        <p:spPr>
          <a:xfrm>
            <a:off x="1" y="226030"/>
            <a:ext cx="2095927" cy="360000"/>
          </a:xfrm>
          <a:prstGeom prst="rect">
            <a:avLst/>
          </a:prstGeom>
          <a:solidFill>
            <a:srgbClr val="07336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20500000000000000" charset="0"/>
              </a:rPr>
              <a:t>Major Functions</a:t>
            </a:r>
            <a:endParaRPr 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20500000000000000" charset="0"/>
            </a:endParaRPr>
          </a:p>
        </p:txBody>
      </p:sp>
      <p:sp>
        <p:nvSpPr>
          <p:cNvPr id="12" name="Google Shape;5948;p66">
            <a:extLst>
              <a:ext uri="{FF2B5EF4-FFF2-40B4-BE49-F238E27FC236}">
                <a16:creationId xmlns:a16="http://schemas.microsoft.com/office/drawing/2014/main" id="{2001406D-56C1-40EB-86C6-AD36BA20205E}"/>
              </a:ext>
            </a:extLst>
          </p:cNvPr>
          <p:cNvSpPr/>
          <p:nvPr/>
        </p:nvSpPr>
        <p:spPr>
          <a:xfrm rot="5756195">
            <a:off x="5334704" y="1510913"/>
            <a:ext cx="966667" cy="697253"/>
          </a:xfrm>
          <a:custGeom>
            <a:avLst/>
            <a:gdLst/>
            <a:ahLst/>
            <a:cxnLst/>
            <a:rect l="l" t="t" r="r" b="b"/>
            <a:pathLst>
              <a:path w="16218" h="11698" extrusionOk="0">
                <a:moveTo>
                  <a:pt x="2458" y="1"/>
                </a:moveTo>
                <a:cubicBezTo>
                  <a:pt x="2457" y="1"/>
                  <a:pt x="2457" y="1"/>
                  <a:pt x="2457" y="2"/>
                </a:cubicBezTo>
                <a:cubicBezTo>
                  <a:pt x="2422" y="117"/>
                  <a:pt x="0" y="4111"/>
                  <a:pt x="0" y="4111"/>
                </a:cubicBezTo>
                <a:lnTo>
                  <a:pt x="1125" y="3687"/>
                </a:lnTo>
                <a:lnTo>
                  <a:pt x="1125" y="3687"/>
                </a:lnTo>
                <a:cubicBezTo>
                  <a:pt x="1114" y="3790"/>
                  <a:pt x="1114" y="3905"/>
                  <a:pt x="1114" y="4019"/>
                </a:cubicBezTo>
                <a:cubicBezTo>
                  <a:pt x="1102" y="4513"/>
                  <a:pt x="1160" y="5006"/>
                  <a:pt x="1252" y="5488"/>
                </a:cubicBezTo>
                <a:cubicBezTo>
                  <a:pt x="1355" y="6005"/>
                  <a:pt x="1527" y="6498"/>
                  <a:pt x="1791" y="6958"/>
                </a:cubicBezTo>
                <a:cubicBezTo>
                  <a:pt x="2055" y="7428"/>
                  <a:pt x="2411" y="7841"/>
                  <a:pt x="2835" y="8163"/>
                </a:cubicBezTo>
                <a:cubicBezTo>
                  <a:pt x="3272" y="8518"/>
                  <a:pt x="3799" y="8737"/>
                  <a:pt x="4350" y="8828"/>
                </a:cubicBezTo>
                <a:cubicBezTo>
                  <a:pt x="4419" y="8840"/>
                  <a:pt x="4488" y="8851"/>
                  <a:pt x="4557" y="8851"/>
                </a:cubicBezTo>
                <a:cubicBezTo>
                  <a:pt x="4637" y="8851"/>
                  <a:pt x="4706" y="8863"/>
                  <a:pt x="4775" y="8863"/>
                </a:cubicBezTo>
                <a:lnTo>
                  <a:pt x="4993" y="8851"/>
                </a:lnTo>
                <a:lnTo>
                  <a:pt x="5200" y="8817"/>
                </a:lnTo>
                <a:lnTo>
                  <a:pt x="5303" y="8805"/>
                </a:lnTo>
                <a:cubicBezTo>
                  <a:pt x="5337" y="8805"/>
                  <a:pt x="5372" y="8782"/>
                  <a:pt x="5406" y="8782"/>
                </a:cubicBezTo>
                <a:lnTo>
                  <a:pt x="5601" y="8725"/>
                </a:lnTo>
                <a:cubicBezTo>
                  <a:pt x="5659" y="8714"/>
                  <a:pt x="5728" y="8691"/>
                  <a:pt x="5785" y="8668"/>
                </a:cubicBezTo>
                <a:cubicBezTo>
                  <a:pt x="5842" y="8645"/>
                  <a:pt x="5911" y="8622"/>
                  <a:pt x="5957" y="8599"/>
                </a:cubicBezTo>
                <a:cubicBezTo>
                  <a:pt x="6382" y="8415"/>
                  <a:pt x="6784" y="8197"/>
                  <a:pt x="7174" y="7945"/>
                </a:cubicBezTo>
                <a:cubicBezTo>
                  <a:pt x="7254" y="7899"/>
                  <a:pt x="7346" y="7841"/>
                  <a:pt x="7438" y="7795"/>
                </a:cubicBezTo>
                <a:lnTo>
                  <a:pt x="7564" y="7727"/>
                </a:lnTo>
                <a:lnTo>
                  <a:pt x="7690" y="7658"/>
                </a:lnTo>
                <a:cubicBezTo>
                  <a:pt x="7782" y="7612"/>
                  <a:pt x="7862" y="7577"/>
                  <a:pt x="7943" y="7543"/>
                </a:cubicBezTo>
                <a:cubicBezTo>
                  <a:pt x="7989" y="7520"/>
                  <a:pt x="8035" y="7508"/>
                  <a:pt x="8069" y="7497"/>
                </a:cubicBezTo>
                <a:cubicBezTo>
                  <a:pt x="8115" y="7486"/>
                  <a:pt x="8149" y="7463"/>
                  <a:pt x="8195" y="7463"/>
                </a:cubicBezTo>
                <a:cubicBezTo>
                  <a:pt x="8335" y="7416"/>
                  <a:pt x="8481" y="7393"/>
                  <a:pt x="8627" y="7393"/>
                </a:cubicBezTo>
                <a:cubicBezTo>
                  <a:pt x="8806" y="7393"/>
                  <a:pt x="8984" y="7428"/>
                  <a:pt x="9148" y="7497"/>
                </a:cubicBezTo>
                <a:cubicBezTo>
                  <a:pt x="9492" y="7635"/>
                  <a:pt x="9791" y="7853"/>
                  <a:pt x="10032" y="8140"/>
                </a:cubicBezTo>
                <a:cubicBezTo>
                  <a:pt x="10571" y="8702"/>
                  <a:pt x="10927" y="9505"/>
                  <a:pt x="11466" y="10217"/>
                </a:cubicBezTo>
                <a:cubicBezTo>
                  <a:pt x="11604" y="10401"/>
                  <a:pt x="11753" y="10573"/>
                  <a:pt x="11914" y="10734"/>
                </a:cubicBezTo>
                <a:cubicBezTo>
                  <a:pt x="11994" y="10814"/>
                  <a:pt x="12086" y="10883"/>
                  <a:pt x="12178" y="10952"/>
                </a:cubicBezTo>
                <a:cubicBezTo>
                  <a:pt x="12258" y="11032"/>
                  <a:pt x="12362" y="11089"/>
                  <a:pt x="12453" y="11158"/>
                </a:cubicBezTo>
                <a:cubicBezTo>
                  <a:pt x="12832" y="11388"/>
                  <a:pt x="13257" y="11548"/>
                  <a:pt x="13704" y="11640"/>
                </a:cubicBezTo>
                <a:cubicBezTo>
                  <a:pt x="13819" y="11663"/>
                  <a:pt x="13922" y="11663"/>
                  <a:pt x="14037" y="11675"/>
                </a:cubicBezTo>
                <a:cubicBezTo>
                  <a:pt x="14140" y="11698"/>
                  <a:pt x="14255" y="11686"/>
                  <a:pt x="14370" y="11698"/>
                </a:cubicBezTo>
                <a:cubicBezTo>
                  <a:pt x="14473" y="11698"/>
                  <a:pt x="14588" y="11698"/>
                  <a:pt x="14691" y="11675"/>
                </a:cubicBezTo>
                <a:cubicBezTo>
                  <a:pt x="14806" y="11663"/>
                  <a:pt x="14909" y="11652"/>
                  <a:pt x="15024" y="11629"/>
                </a:cubicBezTo>
                <a:cubicBezTo>
                  <a:pt x="15449" y="11548"/>
                  <a:pt x="15851" y="11388"/>
                  <a:pt x="16218" y="11147"/>
                </a:cubicBezTo>
                <a:lnTo>
                  <a:pt x="16218" y="11147"/>
                </a:lnTo>
                <a:cubicBezTo>
                  <a:pt x="15839" y="11342"/>
                  <a:pt x="15426" y="11468"/>
                  <a:pt x="15001" y="11503"/>
                </a:cubicBezTo>
                <a:cubicBezTo>
                  <a:pt x="14898" y="11514"/>
                  <a:pt x="14795" y="11514"/>
                  <a:pt x="14691" y="11514"/>
                </a:cubicBezTo>
                <a:cubicBezTo>
                  <a:pt x="14588" y="11514"/>
                  <a:pt x="14473" y="11503"/>
                  <a:pt x="14370" y="11503"/>
                </a:cubicBezTo>
                <a:cubicBezTo>
                  <a:pt x="14267" y="11491"/>
                  <a:pt x="14163" y="11480"/>
                  <a:pt x="14072" y="11457"/>
                </a:cubicBezTo>
                <a:cubicBezTo>
                  <a:pt x="13968" y="11434"/>
                  <a:pt x="13865" y="11411"/>
                  <a:pt x="13762" y="11376"/>
                </a:cubicBezTo>
                <a:cubicBezTo>
                  <a:pt x="13372" y="11273"/>
                  <a:pt x="13004" y="11078"/>
                  <a:pt x="12671" y="10837"/>
                </a:cubicBezTo>
                <a:cubicBezTo>
                  <a:pt x="12603" y="10768"/>
                  <a:pt x="12522" y="10711"/>
                  <a:pt x="12453" y="10642"/>
                </a:cubicBezTo>
                <a:cubicBezTo>
                  <a:pt x="12384" y="10561"/>
                  <a:pt x="12304" y="10493"/>
                  <a:pt x="12247" y="10412"/>
                </a:cubicBezTo>
                <a:cubicBezTo>
                  <a:pt x="12120" y="10263"/>
                  <a:pt x="11994" y="10091"/>
                  <a:pt x="11891" y="9919"/>
                </a:cubicBezTo>
                <a:cubicBezTo>
                  <a:pt x="11684" y="9574"/>
                  <a:pt x="11501" y="9196"/>
                  <a:pt x="11317" y="8805"/>
                </a:cubicBezTo>
                <a:cubicBezTo>
                  <a:pt x="11225" y="8610"/>
                  <a:pt x="11122" y="8415"/>
                  <a:pt x="11019" y="8209"/>
                </a:cubicBezTo>
                <a:cubicBezTo>
                  <a:pt x="10904" y="8013"/>
                  <a:pt x="10778" y="7818"/>
                  <a:pt x="10640" y="7635"/>
                </a:cubicBezTo>
                <a:cubicBezTo>
                  <a:pt x="10342" y="7233"/>
                  <a:pt x="9974" y="6912"/>
                  <a:pt x="9538" y="6671"/>
                </a:cubicBezTo>
                <a:cubicBezTo>
                  <a:pt x="9297" y="6544"/>
                  <a:pt x="9045" y="6464"/>
                  <a:pt x="8781" y="6430"/>
                </a:cubicBezTo>
                <a:cubicBezTo>
                  <a:pt x="8643" y="6407"/>
                  <a:pt x="8505" y="6407"/>
                  <a:pt x="8379" y="6407"/>
                </a:cubicBezTo>
                <a:cubicBezTo>
                  <a:pt x="8310" y="6407"/>
                  <a:pt x="8241" y="6407"/>
                  <a:pt x="8172" y="6418"/>
                </a:cubicBezTo>
                <a:lnTo>
                  <a:pt x="7977" y="6441"/>
                </a:lnTo>
                <a:cubicBezTo>
                  <a:pt x="7920" y="6453"/>
                  <a:pt x="7851" y="6464"/>
                  <a:pt x="7794" y="6487"/>
                </a:cubicBezTo>
                <a:cubicBezTo>
                  <a:pt x="7736" y="6498"/>
                  <a:pt x="7667" y="6510"/>
                  <a:pt x="7610" y="6533"/>
                </a:cubicBezTo>
                <a:cubicBezTo>
                  <a:pt x="7495" y="6567"/>
                  <a:pt x="7369" y="6602"/>
                  <a:pt x="7266" y="6648"/>
                </a:cubicBezTo>
                <a:lnTo>
                  <a:pt x="7093" y="6705"/>
                </a:lnTo>
                <a:lnTo>
                  <a:pt x="6933" y="6774"/>
                </a:lnTo>
                <a:cubicBezTo>
                  <a:pt x="6829" y="6820"/>
                  <a:pt x="6726" y="6866"/>
                  <a:pt x="6634" y="6923"/>
                </a:cubicBezTo>
                <a:cubicBezTo>
                  <a:pt x="6267" y="7095"/>
                  <a:pt x="5900" y="7256"/>
                  <a:pt x="5521" y="7382"/>
                </a:cubicBezTo>
                <a:cubicBezTo>
                  <a:pt x="5475" y="7394"/>
                  <a:pt x="5441" y="7405"/>
                  <a:pt x="5395" y="7417"/>
                </a:cubicBezTo>
                <a:cubicBezTo>
                  <a:pt x="5349" y="7428"/>
                  <a:pt x="5314" y="7440"/>
                  <a:pt x="5269" y="7451"/>
                </a:cubicBezTo>
                <a:lnTo>
                  <a:pt x="5154" y="7463"/>
                </a:lnTo>
                <a:lnTo>
                  <a:pt x="5096" y="7474"/>
                </a:lnTo>
                <a:lnTo>
                  <a:pt x="4924" y="7474"/>
                </a:lnTo>
                <a:lnTo>
                  <a:pt x="4821" y="7463"/>
                </a:lnTo>
                <a:cubicBezTo>
                  <a:pt x="4787" y="7463"/>
                  <a:pt x="4752" y="7451"/>
                  <a:pt x="4718" y="7451"/>
                </a:cubicBezTo>
                <a:cubicBezTo>
                  <a:pt x="4683" y="7440"/>
                  <a:pt x="4649" y="7440"/>
                  <a:pt x="4614" y="7428"/>
                </a:cubicBezTo>
                <a:cubicBezTo>
                  <a:pt x="4316" y="7336"/>
                  <a:pt x="4052" y="7187"/>
                  <a:pt x="3834" y="6969"/>
                </a:cubicBezTo>
                <a:cubicBezTo>
                  <a:pt x="3604" y="6751"/>
                  <a:pt x="3421" y="6476"/>
                  <a:pt x="3294" y="6189"/>
                </a:cubicBezTo>
                <a:cubicBezTo>
                  <a:pt x="3168" y="5867"/>
                  <a:pt x="3088" y="5546"/>
                  <a:pt x="3053" y="5213"/>
                </a:cubicBezTo>
                <a:cubicBezTo>
                  <a:pt x="3019" y="4697"/>
                  <a:pt x="3042" y="4180"/>
                  <a:pt x="3122" y="3664"/>
                </a:cubicBezTo>
                <a:lnTo>
                  <a:pt x="4304" y="4237"/>
                </a:lnTo>
                <a:cubicBezTo>
                  <a:pt x="4304" y="4237"/>
                  <a:pt x="2522" y="1"/>
                  <a:pt x="2458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4C97F5C-3146-4D3E-8088-F5D87889B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078"/>
          <a:stretch/>
        </p:blipFill>
        <p:spPr>
          <a:xfrm>
            <a:off x="6171456" y="2215701"/>
            <a:ext cx="2375385" cy="292779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76C5AEA-8846-42DC-AEAD-637F8D890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331" r="21743" b="54377"/>
          <a:stretch/>
        </p:blipFill>
        <p:spPr>
          <a:xfrm>
            <a:off x="6239475" y="336050"/>
            <a:ext cx="1858908" cy="1609531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5" name="Google Shape;5937;p66">
            <a:extLst>
              <a:ext uri="{FF2B5EF4-FFF2-40B4-BE49-F238E27FC236}">
                <a16:creationId xmlns:a16="http://schemas.microsoft.com/office/drawing/2014/main" id="{01B81336-34E7-4106-B0CC-B1D1C3EA45A6}"/>
              </a:ext>
            </a:extLst>
          </p:cNvPr>
          <p:cNvSpPr/>
          <p:nvPr/>
        </p:nvSpPr>
        <p:spPr>
          <a:xfrm>
            <a:off x="7216275" y="1581972"/>
            <a:ext cx="536252" cy="931287"/>
          </a:xfrm>
          <a:custGeom>
            <a:avLst/>
            <a:gdLst/>
            <a:ahLst/>
            <a:cxnLst/>
            <a:rect l="l" t="t" r="r" b="b"/>
            <a:pathLst>
              <a:path w="10720" h="18617" extrusionOk="0">
                <a:moveTo>
                  <a:pt x="0" y="0"/>
                </a:moveTo>
                <a:cubicBezTo>
                  <a:pt x="2686" y="1722"/>
                  <a:pt x="4625" y="4120"/>
                  <a:pt x="5567" y="6680"/>
                </a:cubicBezTo>
                <a:cubicBezTo>
                  <a:pt x="6370" y="8837"/>
                  <a:pt x="6462" y="11202"/>
                  <a:pt x="5831" y="13428"/>
                </a:cubicBezTo>
                <a:lnTo>
                  <a:pt x="4717" y="12545"/>
                </a:lnTo>
                <a:lnTo>
                  <a:pt x="6496" y="18616"/>
                </a:lnTo>
                <a:lnTo>
                  <a:pt x="10720" y="13463"/>
                </a:lnTo>
                <a:lnTo>
                  <a:pt x="9136" y="13991"/>
                </a:lnTo>
                <a:cubicBezTo>
                  <a:pt x="9354" y="11225"/>
                  <a:pt x="8688" y="8459"/>
                  <a:pt x="7219" y="6106"/>
                </a:cubicBezTo>
                <a:cubicBezTo>
                  <a:pt x="5589" y="3443"/>
                  <a:pt x="3007" y="1308"/>
                  <a:pt x="0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97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0" name="Google Shape;5480;p60"/>
          <p:cNvSpPr txBox="1">
            <a:spLocks noGrp="1"/>
          </p:cNvSpPr>
          <p:nvPr>
            <p:ph type="ctrTitle"/>
          </p:nvPr>
        </p:nvSpPr>
        <p:spPr>
          <a:xfrm>
            <a:off x="1562905" y="1436129"/>
            <a:ext cx="2797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Multi-Language</a:t>
            </a:r>
            <a:endParaRPr dirty="0"/>
          </a:p>
        </p:txBody>
      </p:sp>
      <p:sp>
        <p:nvSpPr>
          <p:cNvPr id="5481" name="Google Shape;5481;p60"/>
          <p:cNvSpPr txBox="1">
            <a:spLocks noGrp="1"/>
          </p:cNvSpPr>
          <p:nvPr>
            <p:ph type="subTitle" idx="1"/>
          </p:nvPr>
        </p:nvSpPr>
        <p:spPr>
          <a:xfrm>
            <a:off x="1562890" y="2021568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Provide </a:t>
            </a:r>
            <a:r>
              <a:rPr lang="en-US" b="1" dirty="0">
                <a:solidFill>
                  <a:schemeClr val="accent4"/>
                </a:solidFill>
              </a:rPr>
              <a:t>English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4"/>
                </a:solidFill>
              </a:rPr>
              <a:t>Traditional Chinese</a:t>
            </a:r>
            <a:r>
              <a:rPr lang="en-US" dirty="0"/>
              <a:t> for different type of users</a:t>
            </a: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27ED401-9C19-4773-B224-3A26FF8C3F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/>
              <a:pPr/>
              <a:t>18</a:t>
            </a:fld>
            <a:endParaRPr lang="es" dirty="0"/>
          </a:p>
        </p:txBody>
      </p:sp>
      <p:sp>
        <p:nvSpPr>
          <p:cNvPr id="9" name="Google Shape;470;p30">
            <a:extLst>
              <a:ext uri="{FF2B5EF4-FFF2-40B4-BE49-F238E27FC236}">
                <a16:creationId xmlns:a16="http://schemas.microsoft.com/office/drawing/2014/main" id="{7CA7C666-3A2B-49FD-BB7E-6E35003392BB}"/>
              </a:ext>
            </a:extLst>
          </p:cNvPr>
          <p:cNvSpPr>
            <a:spLocks/>
          </p:cNvSpPr>
          <p:nvPr/>
        </p:nvSpPr>
        <p:spPr>
          <a:xfrm>
            <a:off x="5203153" y="43130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7336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F5378"/>
              </a:solidFill>
              <a:uFillTx/>
              <a:latin typeface="Montserrat" panose="02020500000000000000" charset="0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37210DF-6D98-4D87-9FCD-C9ED8EF84F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05213" y="685799"/>
            <a:ext cx="1884023" cy="376804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11" name="Google Shape;250;p33">
            <a:extLst>
              <a:ext uri="{FF2B5EF4-FFF2-40B4-BE49-F238E27FC236}">
                <a16:creationId xmlns:a16="http://schemas.microsoft.com/office/drawing/2014/main" id="{49B9B96C-3C77-411A-82D7-DB9D74F27111}"/>
              </a:ext>
            </a:extLst>
          </p:cNvPr>
          <p:cNvSpPr txBox="1">
            <a:spLocks/>
          </p:cNvSpPr>
          <p:nvPr/>
        </p:nvSpPr>
        <p:spPr>
          <a:xfrm>
            <a:off x="1" y="226030"/>
            <a:ext cx="2095927" cy="360000"/>
          </a:xfrm>
          <a:prstGeom prst="rect">
            <a:avLst/>
          </a:prstGeom>
          <a:solidFill>
            <a:srgbClr val="07336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20500000000000000" charset="0"/>
              </a:rPr>
              <a:t>Major Functions</a:t>
            </a:r>
            <a:endParaRPr 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2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/>
        </p:nvSpPr>
        <p:spPr>
          <a:xfrm>
            <a:off x="1792300" y="728812"/>
            <a:ext cx="1316700" cy="10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" sz="9600" b="0" i="0" u="none" strike="noStrike" cap="none" dirty="0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“</a:t>
            </a:r>
            <a:endParaRPr sz="9600" b="0" i="0" u="none" strike="noStrike" cap="none" dirty="0">
              <a:solidFill>
                <a:schemeClr val="accent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" name="Google Shape;263;p35"/>
          <p:cNvSpPr txBox="1">
            <a:spLocks noGrp="1"/>
          </p:cNvSpPr>
          <p:nvPr>
            <p:ph type="ctrTitle"/>
          </p:nvPr>
        </p:nvSpPr>
        <p:spPr>
          <a:xfrm>
            <a:off x="2528589" y="2419357"/>
            <a:ext cx="48084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Evaluation Plan</a:t>
            </a:r>
            <a:endParaRPr dirty="0"/>
          </a:p>
        </p:txBody>
      </p:sp>
      <p:sp>
        <p:nvSpPr>
          <p:cNvPr id="264" name="Google Shape;264;p35"/>
          <p:cNvSpPr txBox="1">
            <a:spLocks noGrp="1"/>
          </p:cNvSpPr>
          <p:nvPr>
            <p:ph type="subTitle" idx="1"/>
          </p:nvPr>
        </p:nvSpPr>
        <p:spPr>
          <a:xfrm>
            <a:off x="2904565" y="3104257"/>
            <a:ext cx="4281135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—  </a:t>
            </a:r>
            <a:r>
              <a:rPr lang="en-US" dirty="0"/>
              <a:t>Objectives Achievement of Development</a:t>
            </a: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B17163-5D68-434B-978D-CDE76CA8C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/>
              <a:pPr/>
              <a:t>19</a:t>
            </a:fld>
            <a:endParaRPr lang="es" dirty="0"/>
          </a:p>
        </p:txBody>
      </p:sp>
      <p:sp>
        <p:nvSpPr>
          <p:cNvPr id="6" name="Google Shape;224;p14">
            <a:extLst>
              <a:ext uri="{FF2B5EF4-FFF2-40B4-BE49-F238E27FC236}">
                <a16:creationId xmlns:a16="http://schemas.microsoft.com/office/drawing/2014/main" id="{386F184A-23E7-4E0F-8202-2F0F7D0963C0}"/>
              </a:ext>
            </a:extLst>
          </p:cNvPr>
          <p:cNvSpPr txBox="1">
            <a:spLocks/>
          </p:cNvSpPr>
          <p:nvPr/>
        </p:nvSpPr>
        <p:spPr>
          <a:xfrm>
            <a:off x="2469606" y="1400364"/>
            <a:ext cx="903409" cy="1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73363"/>
                </a:solidFill>
                <a:uFillTx/>
                <a:latin typeface="Montserrat" panose="02020500000000000000" charset="0"/>
                <a:ea typeface="Roboto Condensed"/>
                <a:cs typeface="Roboto Condensed"/>
                <a:sym typeface="Roboto Condensed"/>
              </a:rPr>
              <a:t>4</a:t>
            </a:r>
            <a:endParaRPr sz="9600" b="1" dirty="0">
              <a:solidFill>
                <a:srgbClr val="073363"/>
              </a:solidFill>
              <a:uFillTx/>
              <a:latin typeface="Montserrat" panose="02020500000000000000" charset="0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8285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/>
        </p:nvSpPr>
        <p:spPr>
          <a:xfrm>
            <a:off x="1792300" y="728812"/>
            <a:ext cx="1316700" cy="10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" sz="9600" b="0" i="0" u="none" strike="noStrike" cap="none" dirty="0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“</a:t>
            </a:r>
            <a:endParaRPr sz="9600" b="0" i="0" u="none" strike="noStrike" cap="none" dirty="0">
              <a:solidFill>
                <a:schemeClr val="accent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" name="Google Shape;263;p35"/>
          <p:cNvSpPr txBox="1">
            <a:spLocks noGrp="1"/>
          </p:cNvSpPr>
          <p:nvPr>
            <p:ph type="ctrTitle"/>
          </p:nvPr>
        </p:nvSpPr>
        <p:spPr>
          <a:xfrm>
            <a:off x="2528589" y="2419357"/>
            <a:ext cx="48084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Outline</a:t>
            </a:r>
            <a:endParaRPr dirty="0"/>
          </a:p>
        </p:txBody>
      </p:sp>
      <p:sp>
        <p:nvSpPr>
          <p:cNvPr id="264" name="Google Shape;264;p35"/>
          <p:cNvSpPr txBox="1">
            <a:spLocks noGrp="1"/>
          </p:cNvSpPr>
          <p:nvPr>
            <p:ph type="subTitle" idx="1"/>
          </p:nvPr>
        </p:nvSpPr>
        <p:spPr>
          <a:xfrm>
            <a:off x="3109000" y="3104257"/>
            <a:ext cx="40767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—  </a:t>
            </a:r>
            <a:r>
              <a:rPr lang="en-US" dirty="0"/>
              <a:t>Existing Problems</a:t>
            </a: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B17163-5D68-434B-978D-CDE76CA8C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/>
              <a:pPr/>
              <a:t>2</a:t>
            </a:fld>
            <a:endParaRPr lang="es" dirty="0"/>
          </a:p>
        </p:txBody>
      </p:sp>
      <p:sp>
        <p:nvSpPr>
          <p:cNvPr id="6" name="Google Shape;224;p14">
            <a:extLst>
              <a:ext uri="{FF2B5EF4-FFF2-40B4-BE49-F238E27FC236}">
                <a16:creationId xmlns:a16="http://schemas.microsoft.com/office/drawing/2014/main" id="{386F184A-23E7-4E0F-8202-2F0F7D0963C0}"/>
              </a:ext>
            </a:extLst>
          </p:cNvPr>
          <p:cNvSpPr txBox="1">
            <a:spLocks/>
          </p:cNvSpPr>
          <p:nvPr/>
        </p:nvSpPr>
        <p:spPr>
          <a:xfrm>
            <a:off x="2469606" y="1400364"/>
            <a:ext cx="903409" cy="1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73363"/>
                </a:solidFill>
                <a:uFillTx/>
                <a:latin typeface="Montserrat" panose="02020500000000000000" charset="0"/>
                <a:ea typeface="Roboto Condensed"/>
                <a:cs typeface="Roboto Condensed"/>
                <a:sym typeface="Roboto Condensed"/>
              </a:rPr>
              <a:t>1</a:t>
            </a:r>
            <a:endParaRPr sz="9600" b="1" dirty="0">
              <a:solidFill>
                <a:srgbClr val="073363"/>
              </a:solidFill>
              <a:uFillTx/>
              <a:latin typeface="Montserrat" panose="02020500000000000000" charset="0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5" name="Google Shape;535;p54"/>
          <p:cNvGrpSpPr/>
          <p:nvPr/>
        </p:nvGrpSpPr>
        <p:grpSpPr>
          <a:xfrm>
            <a:off x="6724801" y="1796100"/>
            <a:ext cx="787074" cy="1289952"/>
            <a:chOff x="6724801" y="1796100"/>
            <a:chExt cx="787074" cy="1289952"/>
          </a:xfrm>
        </p:grpSpPr>
        <p:sp>
          <p:nvSpPr>
            <p:cNvPr id="536" name="Google Shape;536;p54"/>
            <p:cNvSpPr/>
            <p:nvPr/>
          </p:nvSpPr>
          <p:spPr>
            <a:xfrm>
              <a:off x="6771117" y="2096961"/>
              <a:ext cx="694441" cy="692424"/>
            </a:xfrm>
            <a:custGeom>
              <a:avLst/>
              <a:gdLst/>
              <a:ahLst/>
              <a:cxnLst/>
              <a:rect l="l" t="t" r="r" b="b"/>
              <a:pathLst>
                <a:path w="8951" h="8925" extrusionOk="0">
                  <a:moveTo>
                    <a:pt x="4476" y="1"/>
                  </a:moveTo>
                  <a:cubicBezTo>
                    <a:pt x="2007" y="1"/>
                    <a:pt x="0" y="2008"/>
                    <a:pt x="0" y="4476"/>
                  </a:cubicBezTo>
                  <a:cubicBezTo>
                    <a:pt x="0" y="6944"/>
                    <a:pt x="2007" y="8925"/>
                    <a:pt x="4476" y="8925"/>
                  </a:cubicBezTo>
                  <a:cubicBezTo>
                    <a:pt x="6944" y="8925"/>
                    <a:pt x="8951" y="6944"/>
                    <a:pt x="8951" y="4476"/>
                  </a:cubicBezTo>
                  <a:cubicBezTo>
                    <a:pt x="8951" y="2008"/>
                    <a:pt x="6944" y="1"/>
                    <a:pt x="4476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4"/>
            <p:cNvSpPr/>
            <p:nvPr/>
          </p:nvSpPr>
          <p:spPr>
            <a:xfrm>
              <a:off x="6724801" y="1796100"/>
              <a:ext cx="787074" cy="463012"/>
            </a:xfrm>
            <a:custGeom>
              <a:avLst/>
              <a:gdLst/>
              <a:ahLst/>
              <a:cxnLst/>
              <a:rect l="l" t="t" r="r" b="b"/>
              <a:pathLst>
                <a:path w="10145" h="5968" extrusionOk="0">
                  <a:moveTo>
                    <a:pt x="4964" y="0"/>
                  </a:moveTo>
                  <a:lnTo>
                    <a:pt x="4964" y="2740"/>
                  </a:lnTo>
                  <a:cubicBezTo>
                    <a:pt x="2740" y="2794"/>
                    <a:pt x="868" y="4014"/>
                    <a:pt x="0" y="5967"/>
                  </a:cubicBezTo>
                  <a:lnTo>
                    <a:pt x="299" y="5967"/>
                  </a:lnTo>
                  <a:cubicBezTo>
                    <a:pt x="1167" y="4150"/>
                    <a:pt x="2984" y="3038"/>
                    <a:pt x="5073" y="3038"/>
                  </a:cubicBezTo>
                  <a:cubicBezTo>
                    <a:pt x="7161" y="3038"/>
                    <a:pt x="8978" y="4150"/>
                    <a:pt x="9846" y="5967"/>
                  </a:cubicBezTo>
                  <a:lnTo>
                    <a:pt x="10145" y="5967"/>
                  </a:lnTo>
                  <a:cubicBezTo>
                    <a:pt x="9250" y="4014"/>
                    <a:pt x="7432" y="2794"/>
                    <a:pt x="5208" y="2740"/>
                  </a:cubicBezTo>
                  <a:lnTo>
                    <a:pt x="5208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4"/>
            <p:cNvSpPr/>
            <p:nvPr/>
          </p:nvSpPr>
          <p:spPr>
            <a:xfrm>
              <a:off x="6724801" y="2631496"/>
              <a:ext cx="787074" cy="454556"/>
            </a:xfrm>
            <a:custGeom>
              <a:avLst/>
              <a:gdLst/>
              <a:ahLst/>
              <a:cxnLst/>
              <a:rect l="l" t="t" r="r" b="b"/>
              <a:pathLst>
                <a:path w="10145" h="5859" extrusionOk="0">
                  <a:moveTo>
                    <a:pt x="0" y="0"/>
                  </a:moveTo>
                  <a:cubicBezTo>
                    <a:pt x="868" y="1818"/>
                    <a:pt x="2740" y="3147"/>
                    <a:pt x="4964" y="3201"/>
                  </a:cubicBezTo>
                  <a:lnTo>
                    <a:pt x="4964" y="5859"/>
                  </a:lnTo>
                  <a:lnTo>
                    <a:pt x="5208" y="5859"/>
                  </a:lnTo>
                  <a:lnTo>
                    <a:pt x="5208" y="3201"/>
                  </a:lnTo>
                  <a:cubicBezTo>
                    <a:pt x="7432" y="3147"/>
                    <a:pt x="9250" y="1818"/>
                    <a:pt x="10145" y="0"/>
                  </a:cubicBezTo>
                  <a:lnTo>
                    <a:pt x="9846" y="0"/>
                  </a:lnTo>
                  <a:cubicBezTo>
                    <a:pt x="8978" y="1682"/>
                    <a:pt x="7161" y="2957"/>
                    <a:pt x="5073" y="2957"/>
                  </a:cubicBezTo>
                  <a:cubicBezTo>
                    <a:pt x="2984" y="2957"/>
                    <a:pt x="1167" y="1682"/>
                    <a:pt x="299" y="0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5" name="Google Shape;505;p54"/>
          <p:cNvSpPr txBox="1">
            <a:spLocks noGrp="1"/>
          </p:cNvSpPr>
          <p:nvPr>
            <p:ph type="title"/>
          </p:nvPr>
        </p:nvSpPr>
        <p:spPr>
          <a:xfrm>
            <a:off x="732775" y="728079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HK" sz="2400" dirty="0">
                <a:solidFill>
                  <a:srgbClr val="0733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Evaluation Method : </a:t>
            </a:r>
            <a:r>
              <a:rPr lang="en-US" altLang="zh-HK" sz="2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Pre-Post Study</a:t>
            </a:r>
            <a:endParaRPr sz="2400" dirty="0">
              <a:solidFill>
                <a:schemeClr val="accent4"/>
              </a:solidFill>
            </a:endParaRPr>
          </a:p>
        </p:txBody>
      </p:sp>
      <p:sp>
        <p:nvSpPr>
          <p:cNvPr id="506" name="Google Shape;506;p54"/>
          <p:cNvSpPr/>
          <p:nvPr/>
        </p:nvSpPr>
        <p:spPr>
          <a:xfrm>
            <a:off x="1931208" y="2439948"/>
            <a:ext cx="940688" cy="31654"/>
          </a:xfrm>
          <a:custGeom>
            <a:avLst/>
            <a:gdLst/>
            <a:ahLst/>
            <a:cxnLst/>
            <a:rect l="l" t="t" r="r" b="b"/>
            <a:pathLst>
              <a:path w="12125" h="408" extrusionOk="0">
                <a:moveTo>
                  <a:pt x="0" y="1"/>
                </a:moveTo>
                <a:lnTo>
                  <a:pt x="0" y="408"/>
                </a:lnTo>
                <a:lnTo>
                  <a:pt x="11555" y="408"/>
                </a:lnTo>
                <a:lnTo>
                  <a:pt x="12125" y="191"/>
                </a:lnTo>
                <a:lnTo>
                  <a:pt x="11555" y="1"/>
                </a:lnTo>
                <a:close/>
              </a:path>
            </a:pathLst>
          </a:cu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4"/>
          <p:cNvSpPr/>
          <p:nvPr/>
        </p:nvSpPr>
        <p:spPr>
          <a:xfrm>
            <a:off x="3825045" y="2439948"/>
            <a:ext cx="938593" cy="31654"/>
          </a:xfrm>
          <a:custGeom>
            <a:avLst/>
            <a:gdLst/>
            <a:ahLst/>
            <a:cxnLst/>
            <a:rect l="l" t="t" r="r" b="b"/>
            <a:pathLst>
              <a:path w="12098" h="408" extrusionOk="0">
                <a:moveTo>
                  <a:pt x="1" y="1"/>
                </a:moveTo>
                <a:lnTo>
                  <a:pt x="1" y="408"/>
                </a:lnTo>
                <a:lnTo>
                  <a:pt x="11555" y="408"/>
                </a:lnTo>
                <a:lnTo>
                  <a:pt x="12098" y="191"/>
                </a:lnTo>
                <a:lnTo>
                  <a:pt x="11555" y="1"/>
                </a:lnTo>
                <a:close/>
              </a:path>
            </a:pathLst>
          </a:cu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4"/>
          <p:cNvSpPr/>
          <p:nvPr/>
        </p:nvSpPr>
        <p:spPr>
          <a:xfrm>
            <a:off x="5718960" y="2439948"/>
            <a:ext cx="936498" cy="31654"/>
          </a:xfrm>
          <a:custGeom>
            <a:avLst/>
            <a:gdLst/>
            <a:ahLst/>
            <a:cxnLst/>
            <a:rect l="l" t="t" r="r" b="b"/>
            <a:pathLst>
              <a:path w="12071" h="408" extrusionOk="0">
                <a:moveTo>
                  <a:pt x="0" y="1"/>
                </a:moveTo>
                <a:lnTo>
                  <a:pt x="0" y="408"/>
                </a:lnTo>
                <a:lnTo>
                  <a:pt x="11528" y="408"/>
                </a:lnTo>
                <a:lnTo>
                  <a:pt x="12070" y="191"/>
                </a:lnTo>
                <a:lnTo>
                  <a:pt x="11528" y="1"/>
                </a:lnTo>
                <a:close/>
              </a:path>
            </a:pathLst>
          </a:cu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4"/>
          <p:cNvSpPr txBox="1"/>
          <p:nvPr/>
        </p:nvSpPr>
        <p:spPr>
          <a:xfrm>
            <a:off x="608700" y="3114575"/>
            <a:ext cx="17574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Select </a:t>
            </a:r>
            <a:r>
              <a:rPr lang="en-US" b="1" i="0" u="none" strike="noStrike" cap="none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8 users </a:t>
            </a:r>
            <a:r>
              <a:rPr lang="en-US" b="0" i="0" u="none" strike="noStrike" cap="none" dirty="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for a trial of the prototype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4"/>
          <p:cNvSpPr txBox="1"/>
          <p:nvPr/>
        </p:nvSpPr>
        <p:spPr>
          <a:xfrm>
            <a:off x="1052700" y="1356100"/>
            <a:ext cx="8694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Step 1</a:t>
            </a:r>
            <a:endParaRPr sz="1600" b="1" i="0" u="none" strike="noStrike" cap="none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54"/>
          <p:cNvSpPr txBox="1"/>
          <p:nvPr/>
        </p:nvSpPr>
        <p:spPr>
          <a:xfrm>
            <a:off x="2919050" y="1356100"/>
            <a:ext cx="8694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Step 2</a:t>
            </a:r>
            <a:endParaRPr sz="1600" b="1" i="0" u="none" strike="noStrike" cap="none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54"/>
          <p:cNvSpPr txBox="1"/>
          <p:nvPr/>
        </p:nvSpPr>
        <p:spPr>
          <a:xfrm>
            <a:off x="4690475" y="1356100"/>
            <a:ext cx="11106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Step 3</a:t>
            </a:r>
            <a:endParaRPr sz="1600" b="1" i="0" u="none" strike="noStrike" cap="none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54"/>
          <p:cNvSpPr txBox="1"/>
          <p:nvPr/>
        </p:nvSpPr>
        <p:spPr>
          <a:xfrm>
            <a:off x="6627588" y="1356125"/>
            <a:ext cx="99030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Step 4</a:t>
            </a:r>
            <a:endParaRPr sz="1600" b="1" i="0" u="none" strike="noStrike" cap="none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54"/>
          <p:cNvSpPr txBox="1"/>
          <p:nvPr/>
        </p:nvSpPr>
        <p:spPr>
          <a:xfrm>
            <a:off x="2513700" y="3114575"/>
            <a:ext cx="17574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SzPts val="1200"/>
            </a:pPr>
            <a:r>
              <a:rPr lang="en-US" dirty="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Take survey </a:t>
            </a:r>
            <a:r>
              <a:rPr lang="en-US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r>
              <a:rPr lang="en-US" dirty="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using the prototype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54"/>
          <p:cNvSpPr txBox="1"/>
          <p:nvPr/>
        </p:nvSpPr>
        <p:spPr>
          <a:xfrm>
            <a:off x="4367075" y="3125275"/>
            <a:ext cx="17574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dirty="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Download the application from the link and </a:t>
            </a:r>
            <a:r>
              <a:rPr lang="en-US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i="0" u="none" strike="noStrike" cap="none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54"/>
          <p:cNvSpPr txBox="1"/>
          <p:nvPr/>
        </p:nvSpPr>
        <p:spPr>
          <a:xfrm>
            <a:off x="6272075" y="3125275"/>
            <a:ext cx="17574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u="none" strike="noStrike" cap="none" dirty="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Take survey </a:t>
            </a:r>
            <a:r>
              <a:rPr lang="en-US" b="1" i="0" u="none" strike="noStrike" cap="non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r>
              <a:rPr lang="en-US" b="0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used </a:t>
            </a:r>
            <a:r>
              <a:rPr lang="en-US" b="0" i="0" u="none" strike="noStrike" cap="none" dirty="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the prototype</a:t>
            </a:r>
            <a:endParaRPr b="0" i="0" u="none" strike="noStrike" cap="none" dirty="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17" name="Google Shape;517;p54"/>
          <p:cNvGrpSpPr/>
          <p:nvPr/>
        </p:nvGrpSpPr>
        <p:grpSpPr>
          <a:xfrm>
            <a:off x="2960169" y="1796100"/>
            <a:ext cx="787152" cy="1289952"/>
            <a:chOff x="2960169" y="1796100"/>
            <a:chExt cx="787152" cy="1289952"/>
          </a:xfrm>
        </p:grpSpPr>
        <p:sp>
          <p:nvSpPr>
            <p:cNvPr id="518" name="Google Shape;518;p54"/>
            <p:cNvSpPr/>
            <p:nvPr/>
          </p:nvSpPr>
          <p:spPr>
            <a:xfrm>
              <a:off x="3006485" y="2096961"/>
              <a:ext cx="694519" cy="692424"/>
            </a:xfrm>
            <a:custGeom>
              <a:avLst/>
              <a:gdLst/>
              <a:ahLst/>
              <a:cxnLst/>
              <a:rect l="l" t="t" r="r" b="b"/>
              <a:pathLst>
                <a:path w="8952" h="8925" extrusionOk="0">
                  <a:moveTo>
                    <a:pt x="4476" y="1"/>
                  </a:moveTo>
                  <a:cubicBezTo>
                    <a:pt x="2008" y="1"/>
                    <a:pt x="0" y="2008"/>
                    <a:pt x="0" y="4476"/>
                  </a:cubicBezTo>
                  <a:cubicBezTo>
                    <a:pt x="0" y="6917"/>
                    <a:pt x="2008" y="8925"/>
                    <a:pt x="4476" y="8925"/>
                  </a:cubicBezTo>
                  <a:cubicBezTo>
                    <a:pt x="6944" y="8925"/>
                    <a:pt x="8951" y="6944"/>
                    <a:pt x="8951" y="4476"/>
                  </a:cubicBezTo>
                  <a:cubicBezTo>
                    <a:pt x="8951" y="2008"/>
                    <a:pt x="6944" y="1"/>
                    <a:pt x="4476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4"/>
            <p:cNvSpPr/>
            <p:nvPr/>
          </p:nvSpPr>
          <p:spPr>
            <a:xfrm>
              <a:off x="2960169" y="1796100"/>
              <a:ext cx="787152" cy="463012"/>
            </a:xfrm>
            <a:custGeom>
              <a:avLst/>
              <a:gdLst/>
              <a:ahLst/>
              <a:cxnLst/>
              <a:rect l="l" t="t" r="r" b="b"/>
              <a:pathLst>
                <a:path w="10146" h="5968" extrusionOk="0">
                  <a:moveTo>
                    <a:pt x="4910" y="0"/>
                  </a:moveTo>
                  <a:lnTo>
                    <a:pt x="4910" y="2740"/>
                  </a:lnTo>
                  <a:cubicBezTo>
                    <a:pt x="2713" y="2794"/>
                    <a:pt x="896" y="4014"/>
                    <a:pt x="1" y="5967"/>
                  </a:cubicBezTo>
                  <a:lnTo>
                    <a:pt x="299" y="5967"/>
                  </a:lnTo>
                  <a:cubicBezTo>
                    <a:pt x="1167" y="4150"/>
                    <a:pt x="2984" y="3038"/>
                    <a:pt x="5073" y="3038"/>
                  </a:cubicBezTo>
                  <a:cubicBezTo>
                    <a:pt x="7161" y="3038"/>
                    <a:pt x="8979" y="4150"/>
                    <a:pt x="9847" y="5967"/>
                  </a:cubicBezTo>
                  <a:lnTo>
                    <a:pt x="10145" y="5967"/>
                  </a:lnTo>
                  <a:cubicBezTo>
                    <a:pt x="9277" y="4014"/>
                    <a:pt x="7378" y="2794"/>
                    <a:pt x="5181" y="2740"/>
                  </a:cubicBezTo>
                  <a:lnTo>
                    <a:pt x="5181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4"/>
            <p:cNvSpPr/>
            <p:nvPr/>
          </p:nvSpPr>
          <p:spPr>
            <a:xfrm>
              <a:off x="2960169" y="2631496"/>
              <a:ext cx="787152" cy="454556"/>
            </a:xfrm>
            <a:custGeom>
              <a:avLst/>
              <a:gdLst/>
              <a:ahLst/>
              <a:cxnLst/>
              <a:rect l="l" t="t" r="r" b="b"/>
              <a:pathLst>
                <a:path w="10146" h="5859" extrusionOk="0">
                  <a:moveTo>
                    <a:pt x="1" y="0"/>
                  </a:moveTo>
                  <a:cubicBezTo>
                    <a:pt x="896" y="1818"/>
                    <a:pt x="2713" y="3147"/>
                    <a:pt x="4910" y="3201"/>
                  </a:cubicBezTo>
                  <a:lnTo>
                    <a:pt x="4910" y="5859"/>
                  </a:lnTo>
                  <a:lnTo>
                    <a:pt x="5181" y="5859"/>
                  </a:lnTo>
                  <a:lnTo>
                    <a:pt x="5181" y="3201"/>
                  </a:lnTo>
                  <a:cubicBezTo>
                    <a:pt x="7378" y="3147"/>
                    <a:pt x="9277" y="1818"/>
                    <a:pt x="10145" y="0"/>
                  </a:cubicBezTo>
                  <a:lnTo>
                    <a:pt x="9847" y="0"/>
                  </a:lnTo>
                  <a:cubicBezTo>
                    <a:pt x="8979" y="1682"/>
                    <a:pt x="7161" y="2957"/>
                    <a:pt x="5073" y="2957"/>
                  </a:cubicBezTo>
                  <a:cubicBezTo>
                    <a:pt x="2984" y="2957"/>
                    <a:pt x="1167" y="1682"/>
                    <a:pt x="299" y="0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7" name="Google Shape;527;p54"/>
          <p:cNvGrpSpPr/>
          <p:nvPr/>
        </p:nvGrpSpPr>
        <p:grpSpPr>
          <a:xfrm>
            <a:off x="4841438" y="1796100"/>
            <a:ext cx="789169" cy="1289952"/>
            <a:chOff x="4841438" y="1796100"/>
            <a:chExt cx="789169" cy="1289952"/>
          </a:xfrm>
        </p:grpSpPr>
        <p:sp>
          <p:nvSpPr>
            <p:cNvPr id="528" name="Google Shape;528;p54"/>
            <p:cNvSpPr/>
            <p:nvPr/>
          </p:nvSpPr>
          <p:spPr>
            <a:xfrm>
              <a:off x="4889848" y="2096961"/>
              <a:ext cx="692424" cy="692424"/>
            </a:xfrm>
            <a:custGeom>
              <a:avLst/>
              <a:gdLst/>
              <a:ahLst/>
              <a:cxnLst/>
              <a:rect l="l" t="t" r="r" b="b"/>
              <a:pathLst>
                <a:path w="8925" h="8925" extrusionOk="0">
                  <a:moveTo>
                    <a:pt x="4449" y="1"/>
                  </a:moveTo>
                  <a:cubicBezTo>
                    <a:pt x="2007" y="1"/>
                    <a:pt x="0" y="2008"/>
                    <a:pt x="0" y="4476"/>
                  </a:cubicBezTo>
                  <a:cubicBezTo>
                    <a:pt x="0" y="6944"/>
                    <a:pt x="2007" y="8925"/>
                    <a:pt x="4449" y="8925"/>
                  </a:cubicBezTo>
                  <a:cubicBezTo>
                    <a:pt x="6917" y="8925"/>
                    <a:pt x="8924" y="6917"/>
                    <a:pt x="8924" y="4476"/>
                  </a:cubicBezTo>
                  <a:cubicBezTo>
                    <a:pt x="8924" y="2008"/>
                    <a:pt x="6917" y="1"/>
                    <a:pt x="4449" y="1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4"/>
            <p:cNvSpPr/>
            <p:nvPr/>
          </p:nvSpPr>
          <p:spPr>
            <a:xfrm>
              <a:off x="4841438" y="1796100"/>
              <a:ext cx="789169" cy="463012"/>
            </a:xfrm>
            <a:custGeom>
              <a:avLst/>
              <a:gdLst/>
              <a:ahLst/>
              <a:cxnLst/>
              <a:rect l="l" t="t" r="r" b="b"/>
              <a:pathLst>
                <a:path w="10172" h="5968" extrusionOk="0">
                  <a:moveTo>
                    <a:pt x="4937" y="0"/>
                  </a:moveTo>
                  <a:lnTo>
                    <a:pt x="4937" y="2740"/>
                  </a:lnTo>
                  <a:cubicBezTo>
                    <a:pt x="2740" y="2794"/>
                    <a:pt x="896" y="4014"/>
                    <a:pt x="0" y="5967"/>
                  </a:cubicBezTo>
                  <a:lnTo>
                    <a:pt x="299" y="5967"/>
                  </a:lnTo>
                  <a:cubicBezTo>
                    <a:pt x="1194" y="4150"/>
                    <a:pt x="2984" y="3038"/>
                    <a:pt x="5073" y="3038"/>
                  </a:cubicBezTo>
                  <a:cubicBezTo>
                    <a:pt x="7188" y="3038"/>
                    <a:pt x="8978" y="4150"/>
                    <a:pt x="9874" y="5967"/>
                  </a:cubicBezTo>
                  <a:lnTo>
                    <a:pt x="10172" y="5967"/>
                  </a:lnTo>
                  <a:cubicBezTo>
                    <a:pt x="9277" y="4014"/>
                    <a:pt x="7405" y="2794"/>
                    <a:pt x="5208" y="2740"/>
                  </a:cubicBezTo>
                  <a:lnTo>
                    <a:pt x="5208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4"/>
            <p:cNvSpPr/>
            <p:nvPr/>
          </p:nvSpPr>
          <p:spPr>
            <a:xfrm>
              <a:off x="4841438" y="2631496"/>
              <a:ext cx="789169" cy="454556"/>
            </a:xfrm>
            <a:custGeom>
              <a:avLst/>
              <a:gdLst/>
              <a:ahLst/>
              <a:cxnLst/>
              <a:rect l="l" t="t" r="r" b="b"/>
              <a:pathLst>
                <a:path w="10172" h="5859" extrusionOk="0">
                  <a:moveTo>
                    <a:pt x="0" y="0"/>
                  </a:moveTo>
                  <a:cubicBezTo>
                    <a:pt x="896" y="1818"/>
                    <a:pt x="2740" y="3147"/>
                    <a:pt x="4937" y="3201"/>
                  </a:cubicBezTo>
                  <a:lnTo>
                    <a:pt x="4937" y="5859"/>
                  </a:lnTo>
                  <a:lnTo>
                    <a:pt x="5208" y="5859"/>
                  </a:lnTo>
                  <a:lnTo>
                    <a:pt x="5208" y="3201"/>
                  </a:lnTo>
                  <a:cubicBezTo>
                    <a:pt x="7405" y="3147"/>
                    <a:pt x="9277" y="1818"/>
                    <a:pt x="10172" y="0"/>
                  </a:cubicBezTo>
                  <a:lnTo>
                    <a:pt x="9874" y="0"/>
                  </a:lnTo>
                  <a:cubicBezTo>
                    <a:pt x="8978" y="1682"/>
                    <a:pt x="7188" y="2957"/>
                    <a:pt x="5073" y="2957"/>
                  </a:cubicBezTo>
                  <a:cubicBezTo>
                    <a:pt x="2984" y="2957"/>
                    <a:pt x="1194" y="1682"/>
                    <a:pt x="299" y="0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4" name="Google Shape;544;p54"/>
          <p:cNvGrpSpPr/>
          <p:nvPr/>
        </p:nvGrpSpPr>
        <p:grpSpPr>
          <a:xfrm>
            <a:off x="1078900" y="1796100"/>
            <a:ext cx="787152" cy="1289952"/>
            <a:chOff x="1078900" y="1796100"/>
            <a:chExt cx="787152" cy="1289952"/>
          </a:xfrm>
        </p:grpSpPr>
        <p:sp>
          <p:nvSpPr>
            <p:cNvPr id="545" name="Google Shape;545;p54"/>
            <p:cNvSpPr/>
            <p:nvPr/>
          </p:nvSpPr>
          <p:spPr>
            <a:xfrm>
              <a:off x="1078900" y="1796100"/>
              <a:ext cx="787152" cy="463012"/>
            </a:xfrm>
            <a:custGeom>
              <a:avLst/>
              <a:gdLst/>
              <a:ahLst/>
              <a:cxnLst/>
              <a:rect l="l" t="t" r="r" b="b"/>
              <a:pathLst>
                <a:path w="10146" h="5968" extrusionOk="0">
                  <a:moveTo>
                    <a:pt x="4883" y="0"/>
                  </a:moveTo>
                  <a:lnTo>
                    <a:pt x="4883" y="2740"/>
                  </a:lnTo>
                  <a:cubicBezTo>
                    <a:pt x="2686" y="2794"/>
                    <a:pt x="869" y="4014"/>
                    <a:pt x="1" y="5967"/>
                  </a:cubicBezTo>
                  <a:lnTo>
                    <a:pt x="272" y="5967"/>
                  </a:lnTo>
                  <a:cubicBezTo>
                    <a:pt x="1167" y="4150"/>
                    <a:pt x="2985" y="3038"/>
                    <a:pt x="5073" y="3038"/>
                  </a:cubicBezTo>
                  <a:cubicBezTo>
                    <a:pt x="7162" y="3038"/>
                    <a:pt x="8952" y="4150"/>
                    <a:pt x="9847" y="5967"/>
                  </a:cubicBezTo>
                  <a:lnTo>
                    <a:pt x="10145" y="5967"/>
                  </a:lnTo>
                  <a:cubicBezTo>
                    <a:pt x="9250" y="4014"/>
                    <a:pt x="7352" y="2794"/>
                    <a:pt x="5155" y="2740"/>
                  </a:cubicBezTo>
                  <a:lnTo>
                    <a:pt x="5155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4"/>
            <p:cNvSpPr/>
            <p:nvPr/>
          </p:nvSpPr>
          <p:spPr>
            <a:xfrm>
              <a:off x="1125216" y="2096961"/>
              <a:ext cx="692424" cy="692424"/>
            </a:xfrm>
            <a:custGeom>
              <a:avLst/>
              <a:gdLst/>
              <a:ahLst/>
              <a:cxnLst/>
              <a:rect l="l" t="t" r="r" b="b"/>
              <a:pathLst>
                <a:path w="8925" h="8925" extrusionOk="0">
                  <a:moveTo>
                    <a:pt x="4476" y="1"/>
                  </a:moveTo>
                  <a:cubicBezTo>
                    <a:pt x="2008" y="1"/>
                    <a:pt x="1" y="2008"/>
                    <a:pt x="1" y="4476"/>
                  </a:cubicBezTo>
                  <a:cubicBezTo>
                    <a:pt x="1" y="6917"/>
                    <a:pt x="2008" y="8925"/>
                    <a:pt x="4476" y="8925"/>
                  </a:cubicBezTo>
                  <a:cubicBezTo>
                    <a:pt x="6917" y="8925"/>
                    <a:pt x="8924" y="6944"/>
                    <a:pt x="8924" y="4476"/>
                  </a:cubicBezTo>
                  <a:cubicBezTo>
                    <a:pt x="8924" y="2008"/>
                    <a:pt x="6917" y="1"/>
                    <a:pt x="4476" y="1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4"/>
            <p:cNvSpPr/>
            <p:nvPr/>
          </p:nvSpPr>
          <p:spPr>
            <a:xfrm>
              <a:off x="1078900" y="2631496"/>
              <a:ext cx="787152" cy="454556"/>
            </a:xfrm>
            <a:custGeom>
              <a:avLst/>
              <a:gdLst/>
              <a:ahLst/>
              <a:cxnLst/>
              <a:rect l="l" t="t" r="r" b="b"/>
              <a:pathLst>
                <a:path w="10146" h="5859" extrusionOk="0">
                  <a:moveTo>
                    <a:pt x="1" y="0"/>
                  </a:moveTo>
                  <a:cubicBezTo>
                    <a:pt x="869" y="1818"/>
                    <a:pt x="2795" y="3147"/>
                    <a:pt x="4883" y="3201"/>
                  </a:cubicBezTo>
                  <a:lnTo>
                    <a:pt x="4883" y="5859"/>
                  </a:lnTo>
                  <a:lnTo>
                    <a:pt x="5263" y="5859"/>
                  </a:lnTo>
                  <a:lnTo>
                    <a:pt x="5263" y="3201"/>
                  </a:lnTo>
                  <a:cubicBezTo>
                    <a:pt x="7352" y="3147"/>
                    <a:pt x="9250" y="1818"/>
                    <a:pt x="10145" y="0"/>
                  </a:cubicBezTo>
                  <a:lnTo>
                    <a:pt x="9847" y="0"/>
                  </a:lnTo>
                  <a:cubicBezTo>
                    <a:pt x="8952" y="1682"/>
                    <a:pt x="7162" y="2957"/>
                    <a:pt x="5073" y="2957"/>
                  </a:cubicBezTo>
                  <a:cubicBezTo>
                    <a:pt x="2985" y="2957"/>
                    <a:pt x="1167" y="1682"/>
                    <a:pt x="272" y="0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8" name="Google Shape;548;p54"/>
            <p:cNvGrpSpPr/>
            <p:nvPr/>
          </p:nvGrpSpPr>
          <p:grpSpPr>
            <a:xfrm>
              <a:off x="1281550" y="2240301"/>
              <a:ext cx="379780" cy="430940"/>
              <a:chOff x="1044400" y="2917425"/>
              <a:chExt cx="248125" cy="281550"/>
            </a:xfrm>
          </p:grpSpPr>
          <p:sp>
            <p:nvSpPr>
              <p:cNvPr id="549" name="Google Shape;549;p54"/>
              <p:cNvSpPr/>
              <p:nvPr/>
            </p:nvSpPr>
            <p:spPr>
              <a:xfrm>
                <a:off x="1136400" y="3123175"/>
                <a:ext cx="64125" cy="2632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1053" extrusionOk="0">
                    <a:moveTo>
                      <a:pt x="352" y="0"/>
                    </a:moveTo>
                    <a:cubicBezTo>
                      <a:pt x="272" y="0"/>
                      <a:pt x="195" y="35"/>
                      <a:pt x="140" y="105"/>
                    </a:cubicBezTo>
                    <a:cubicBezTo>
                      <a:pt x="0" y="244"/>
                      <a:pt x="0" y="439"/>
                      <a:pt x="140" y="551"/>
                    </a:cubicBezTo>
                    <a:cubicBezTo>
                      <a:pt x="446" y="858"/>
                      <a:pt x="864" y="1053"/>
                      <a:pt x="1283" y="1053"/>
                    </a:cubicBezTo>
                    <a:cubicBezTo>
                      <a:pt x="1729" y="1053"/>
                      <a:pt x="2147" y="858"/>
                      <a:pt x="2425" y="551"/>
                    </a:cubicBezTo>
                    <a:cubicBezTo>
                      <a:pt x="2565" y="412"/>
                      <a:pt x="2565" y="216"/>
                      <a:pt x="2425" y="105"/>
                    </a:cubicBezTo>
                    <a:cubicBezTo>
                      <a:pt x="2356" y="35"/>
                      <a:pt x="2272" y="0"/>
                      <a:pt x="2192" y="0"/>
                    </a:cubicBezTo>
                    <a:cubicBezTo>
                      <a:pt x="2112" y="0"/>
                      <a:pt x="2035" y="35"/>
                      <a:pt x="1979" y="105"/>
                    </a:cubicBezTo>
                    <a:cubicBezTo>
                      <a:pt x="1812" y="272"/>
                      <a:pt x="1533" y="384"/>
                      <a:pt x="1283" y="384"/>
                    </a:cubicBezTo>
                    <a:cubicBezTo>
                      <a:pt x="1004" y="384"/>
                      <a:pt x="753" y="272"/>
                      <a:pt x="586" y="105"/>
                    </a:cubicBezTo>
                    <a:cubicBezTo>
                      <a:pt x="516" y="35"/>
                      <a:pt x="432" y="0"/>
                      <a:pt x="3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54"/>
              <p:cNvSpPr/>
              <p:nvPr/>
            </p:nvSpPr>
            <p:spPr>
              <a:xfrm>
                <a:off x="1127325" y="3050525"/>
                <a:ext cx="160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642" extrusionOk="0">
                    <a:moveTo>
                      <a:pt x="335" y="0"/>
                    </a:moveTo>
                    <a:cubicBezTo>
                      <a:pt x="140" y="0"/>
                      <a:pt x="1" y="140"/>
                      <a:pt x="1" y="335"/>
                    </a:cubicBezTo>
                    <a:cubicBezTo>
                      <a:pt x="1" y="502"/>
                      <a:pt x="140" y="642"/>
                      <a:pt x="335" y="642"/>
                    </a:cubicBezTo>
                    <a:cubicBezTo>
                      <a:pt x="503" y="642"/>
                      <a:pt x="642" y="502"/>
                      <a:pt x="642" y="335"/>
                    </a:cubicBezTo>
                    <a:cubicBezTo>
                      <a:pt x="642" y="140"/>
                      <a:pt x="503" y="0"/>
                      <a:pt x="3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54"/>
              <p:cNvSpPr/>
              <p:nvPr/>
            </p:nvSpPr>
            <p:spPr>
              <a:xfrm>
                <a:off x="1192850" y="3050525"/>
                <a:ext cx="153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14" h="642" extrusionOk="0">
                    <a:moveTo>
                      <a:pt x="307" y="0"/>
                    </a:moveTo>
                    <a:cubicBezTo>
                      <a:pt x="140" y="0"/>
                      <a:pt x="0" y="140"/>
                      <a:pt x="0" y="335"/>
                    </a:cubicBezTo>
                    <a:cubicBezTo>
                      <a:pt x="0" y="502"/>
                      <a:pt x="140" y="642"/>
                      <a:pt x="307" y="642"/>
                    </a:cubicBezTo>
                    <a:cubicBezTo>
                      <a:pt x="474" y="642"/>
                      <a:pt x="613" y="502"/>
                      <a:pt x="613" y="335"/>
                    </a:cubicBezTo>
                    <a:cubicBezTo>
                      <a:pt x="613" y="140"/>
                      <a:pt x="474" y="0"/>
                      <a:pt x="3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54"/>
              <p:cNvSpPr/>
              <p:nvPr/>
            </p:nvSpPr>
            <p:spPr>
              <a:xfrm>
                <a:off x="1044400" y="2917425"/>
                <a:ext cx="248125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9925" h="11262" extrusionOk="0">
                    <a:moveTo>
                      <a:pt x="7332" y="669"/>
                    </a:moveTo>
                    <a:cubicBezTo>
                      <a:pt x="7499" y="669"/>
                      <a:pt x="7639" y="809"/>
                      <a:pt x="7639" y="976"/>
                    </a:cubicBezTo>
                    <a:lnTo>
                      <a:pt x="7639" y="2816"/>
                    </a:lnTo>
                    <a:lnTo>
                      <a:pt x="6886" y="2063"/>
                    </a:lnTo>
                    <a:cubicBezTo>
                      <a:pt x="6823" y="2000"/>
                      <a:pt x="6743" y="1964"/>
                      <a:pt x="6660" y="1964"/>
                    </a:cubicBezTo>
                    <a:cubicBezTo>
                      <a:pt x="6595" y="1964"/>
                      <a:pt x="6529" y="1986"/>
                      <a:pt x="6468" y="2035"/>
                    </a:cubicBezTo>
                    <a:cubicBezTo>
                      <a:pt x="5924" y="2398"/>
                      <a:pt x="5297" y="2579"/>
                      <a:pt x="4670" y="2579"/>
                    </a:cubicBezTo>
                    <a:cubicBezTo>
                      <a:pt x="4043" y="2579"/>
                      <a:pt x="3415" y="2398"/>
                      <a:pt x="2872" y="2035"/>
                    </a:cubicBezTo>
                    <a:cubicBezTo>
                      <a:pt x="2811" y="1986"/>
                      <a:pt x="2744" y="1964"/>
                      <a:pt x="2680" y="1964"/>
                    </a:cubicBezTo>
                    <a:cubicBezTo>
                      <a:pt x="2597" y="1964"/>
                      <a:pt x="2516" y="2000"/>
                      <a:pt x="2454" y="2063"/>
                    </a:cubicBezTo>
                    <a:lnTo>
                      <a:pt x="1701" y="2816"/>
                    </a:lnTo>
                    <a:lnTo>
                      <a:pt x="1701" y="976"/>
                    </a:lnTo>
                    <a:cubicBezTo>
                      <a:pt x="1980" y="809"/>
                      <a:pt x="2147" y="669"/>
                      <a:pt x="2314" y="669"/>
                    </a:cubicBezTo>
                    <a:cubicBezTo>
                      <a:pt x="2482" y="669"/>
                      <a:pt x="2621" y="809"/>
                      <a:pt x="2621" y="976"/>
                    </a:cubicBezTo>
                    <a:cubicBezTo>
                      <a:pt x="2621" y="1143"/>
                      <a:pt x="2760" y="1283"/>
                      <a:pt x="2956" y="1283"/>
                    </a:cubicBezTo>
                    <a:cubicBezTo>
                      <a:pt x="3123" y="1283"/>
                      <a:pt x="3262" y="1143"/>
                      <a:pt x="3262" y="976"/>
                    </a:cubicBezTo>
                    <a:cubicBezTo>
                      <a:pt x="3262" y="809"/>
                      <a:pt x="3402" y="669"/>
                      <a:pt x="3569" y="669"/>
                    </a:cubicBezTo>
                    <a:cubicBezTo>
                      <a:pt x="3736" y="669"/>
                      <a:pt x="3875" y="809"/>
                      <a:pt x="3875" y="976"/>
                    </a:cubicBezTo>
                    <a:cubicBezTo>
                      <a:pt x="3875" y="1143"/>
                      <a:pt x="4015" y="1283"/>
                      <a:pt x="4210" y="1283"/>
                    </a:cubicBezTo>
                    <a:cubicBezTo>
                      <a:pt x="4377" y="1283"/>
                      <a:pt x="4517" y="1143"/>
                      <a:pt x="4517" y="976"/>
                    </a:cubicBezTo>
                    <a:cubicBezTo>
                      <a:pt x="4517" y="809"/>
                      <a:pt x="4656" y="669"/>
                      <a:pt x="4823" y="669"/>
                    </a:cubicBezTo>
                    <a:cubicBezTo>
                      <a:pt x="4990" y="669"/>
                      <a:pt x="5130" y="809"/>
                      <a:pt x="5130" y="976"/>
                    </a:cubicBezTo>
                    <a:cubicBezTo>
                      <a:pt x="5130" y="1143"/>
                      <a:pt x="5269" y="1283"/>
                      <a:pt x="5464" y="1283"/>
                    </a:cubicBezTo>
                    <a:cubicBezTo>
                      <a:pt x="5632" y="1283"/>
                      <a:pt x="5771" y="1143"/>
                      <a:pt x="5771" y="976"/>
                    </a:cubicBezTo>
                    <a:cubicBezTo>
                      <a:pt x="5771" y="809"/>
                      <a:pt x="5910" y="669"/>
                      <a:pt x="6078" y="669"/>
                    </a:cubicBezTo>
                    <a:cubicBezTo>
                      <a:pt x="6245" y="669"/>
                      <a:pt x="6384" y="809"/>
                      <a:pt x="6384" y="976"/>
                    </a:cubicBezTo>
                    <a:cubicBezTo>
                      <a:pt x="6384" y="1143"/>
                      <a:pt x="6524" y="1283"/>
                      <a:pt x="6719" y="1283"/>
                    </a:cubicBezTo>
                    <a:cubicBezTo>
                      <a:pt x="6886" y="1283"/>
                      <a:pt x="7025" y="1143"/>
                      <a:pt x="7025" y="976"/>
                    </a:cubicBezTo>
                    <a:cubicBezTo>
                      <a:pt x="7025" y="809"/>
                      <a:pt x="7165" y="669"/>
                      <a:pt x="7332" y="669"/>
                    </a:cubicBezTo>
                    <a:close/>
                    <a:moveTo>
                      <a:pt x="1311" y="5297"/>
                    </a:moveTo>
                    <a:lnTo>
                      <a:pt x="1311" y="6635"/>
                    </a:lnTo>
                    <a:cubicBezTo>
                      <a:pt x="949" y="6635"/>
                      <a:pt x="642" y="6356"/>
                      <a:pt x="642" y="5966"/>
                    </a:cubicBezTo>
                    <a:cubicBezTo>
                      <a:pt x="642" y="5603"/>
                      <a:pt x="921" y="5297"/>
                      <a:pt x="1311" y="5297"/>
                    </a:cubicBezTo>
                    <a:close/>
                    <a:moveTo>
                      <a:pt x="8586" y="5297"/>
                    </a:moveTo>
                    <a:cubicBezTo>
                      <a:pt x="8949" y="5297"/>
                      <a:pt x="9255" y="5575"/>
                      <a:pt x="9255" y="5966"/>
                    </a:cubicBezTo>
                    <a:cubicBezTo>
                      <a:pt x="9255" y="6356"/>
                      <a:pt x="8949" y="6635"/>
                      <a:pt x="8586" y="6635"/>
                    </a:cubicBezTo>
                    <a:lnTo>
                      <a:pt x="8586" y="5297"/>
                    </a:lnTo>
                    <a:close/>
                    <a:moveTo>
                      <a:pt x="6914" y="2732"/>
                    </a:moveTo>
                    <a:lnTo>
                      <a:pt x="7973" y="3763"/>
                    </a:lnTo>
                    <a:cubicBezTo>
                      <a:pt x="7917" y="4265"/>
                      <a:pt x="7917" y="7248"/>
                      <a:pt x="7917" y="7638"/>
                    </a:cubicBezTo>
                    <a:cubicBezTo>
                      <a:pt x="7917" y="9255"/>
                      <a:pt x="6607" y="10593"/>
                      <a:pt x="4963" y="10593"/>
                    </a:cubicBezTo>
                    <a:cubicBezTo>
                      <a:pt x="3318" y="10593"/>
                      <a:pt x="2008" y="9255"/>
                      <a:pt x="2008" y="7638"/>
                    </a:cubicBezTo>
                    <a:lnTo>
                      <a:pt x="2008" y="3763"/>
                    </a:lnTo>
                    <a:lnTo>
                      <a:pt x="3039" y="2732"/>
                    </a:lnTo>
                    <a:cubicBezTo>
                      <a:pt x="3638" y="3080"/>
                      <a:pt x="4301" y="3255"/>
                      <a:pt x="4966" y="3255"/>
                    </a:cubicBezTo>
                    <a:cubicBezTo>
                      <a:pt x="5632" y="3255"/>
                      <a:pt x="6301" y="3080"/>
                      <a:pt x="6914" y="2732"/>
                    </a:cubicBezTo>
                    <a:close/>
                    <a:moveTo>
                      <a:pt x="2314" y="0"/>
                    </a:moveTo>
                    <a:cubicBezTo>
                      <a:pt x="1757" y="0"/>
                      <a:pt x="1339" y="446"/>
                      <a:pt x="1339" y="976"/>
                    </a:cubicBezTo>
                    <a:lnTo>
                      <a:pt x="1339" y="4628"/>
                    </a:lnTo>
                    <a:cubicBezTo>
                      <a:pt x="614" y="4628"/>
                      <a:pt x="1" y="5241"/>
                      <a:pt x="1" y="5966"/>
                    </a:cubicBezTo>
                    <a:cubicBezTo>
                      <a:pt x="1" y="6690"/>
                      <a:pt x="614" y="7276"/>
                      <a:pt x="1339" y="7276"/>
                    </a:cubicBezTo>
                    <a:lnTo>
                      <a:pt x="1339" y="7638"/>
                    </a:lnTo>
                    <a:cubicBezTo>
                      <a:pt x="1339" y="9617"/>
                      <a:pt x="2983" y="11262"/>
                      <a:pt x="4963" y="11262"/>
                    </a:cubicBezTo>
                    <a:cubicBezTo>
                      <a:pt x="6942" y="11262"/>
                      <a:pt x="8586" y="9617"/>
                      <a:pt x="8586" y="7638"/>
                    </a:cubicBezTo>
                    <a:lnTo>
                      <a:pt x="8586" y="7276"/>
                    </a:lnTo>
                    <a:cubicBezTo>
                      <a:pt x="9311" y="7276"/>
                      <a:pt x="9896" y="6690"/>
                      <a:pt x="9896" y="5966"/>
                    </a:cubicBezTo>
                    <a:cubicBezTo>
                      <a:pt x="9924" y="5241"/>
                      <a:pt x="9311" y="4628"/>
                      <a:pt x="8586" y="4628"/>
                    </a:cubicBezTo>
                    <a:lnTo>
                      <a:pt x="8586" y="976"/>
                    </a:lnTo>
                    <a:cubicBezTo>
                      <a:pt x="8586" y="418"/>
                      <a:pt x="8140" y="0"/>
                      <a:pt x="7611" y="0"/>
                    </a:cubicBezTo>
                    <a:cubicBezTo>
                      <a:pt x="7360" y="0"/>
                      <a:pt x="7137" y="112"/>
                      <a:pt x="6942" y="251"/>
                    </a:cubicBezTo>
                    <a:cubicBezTo>
                      <a:pt x="6774" y="56"/>
                      <a:pt x="6524" y="0"/>
                      <a:pt x="6301" y="0"/>
                    </a:cubicBezTo>
                    <a:cubicBezTo>
                      <a:pt x="6050" y="0"/>
                      <a:pt x="5799" y="112"/>
                      <a:pt x="5632" y="251"/>
                    </a:cubicBezTo>
                    <a:cubicBezTo>
                      <a:pt x="5436" y="56"/>
                      <a:pt x="5213" y="0"/>
                      <a:pt x="4963" y="0"/>
                    </a:cubicBezTo>
                    <a:cubicBezTo>
                      <a:pt x="4712" y="0"/>
                      <a:pt x="4461" y="112"/>
                      <a:pt x="4294" y="251"/>
                    </a:cubicBezTo>
                    <a:cubicBezTo>
                      <a:pt x="4126" y="56"/>
                      <a:pt x="3875" y="0"/>
                      <a:pt x="3625" y="0"/>
                    </a:cubicBezTo>
                    <a:cubicBezTo>
                      <a:pt x="3402" y="0"/>
                      <a:pt x="3151" y="112"/>
                      <a:pt x="2983" y="251"/>
                    </a:cubicBezTo>
                    <a:cubicBezTo>
                      <a:pt x="2788" y="56"/>
                      <a:pt x="2565" y="0"/>
                      <a:pt x="23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54"/>
              <p:cNvSpPr/>
              <p:nvPr/>
            </p:nvSpPr>
            <p:spPr>
              <a:xfrm>
                <a:off x="1086125" y="2932961"/>
                <a:ext cx="11427" cy="58241"/>
              </a:xfrm>
              <a:custGeom>
                <a:avLst/>
                <a:gdLst/>
                <a:ahLst/>
                <a:cxnLst/>
                <a:rect l="l" t="t" r="r" b="b"/>
                <a:pathLst>
                  <a:path w="500" h="2548" extrusionOk="0">
                    <a:moveTo>
                      <a:pt x="500" y="2238"/>
                    </a:moveTo>
                    <a:lnTo>
                      <a:pt x="500" y="0"/>
                    </a:lnTo>
                    <a:lnTo>
                      <a:pt x="72" y="214"/>
                    </a:lnTo>
                    <a:lnTo>
                      <a:pt x="0" y="1547"/>
                    </a:lnTo>
                    <a:lnTo>
                      <a:pt x="0" y="25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54" name="Google Shape;554;p54"/>
              <p:cNvSpPr/>
              <p:nvPr/>
            </p:nvSpPr>
            <p:spPr>
              <a:xfrm>
                <a:off x="1090922" y="2925900"/>
                <a:ext cx="29209" cy="38629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690" extrusionOk="0">
                    <a:moveTo>
                      <a:pt x="288" y="737"/>
                    </a:moveTo>
                    <a:cubicBezTo>
                      <a:pt x="296" y="689"/>
                      <a:pt x="288" y="519"/>
                      <a:pt x="336" y="451"/>
                    </a:cubicBezTo>
                    <a:cubicBezTo>
                      <a:pt x="384" y="384"/>
                      <a:pt x="471" y="340"/>
                      <a:pt x="574" y="332"/>
                    </a:cubicBezTo>
                    <a:cubicBezTo>
                      <a:pt x="677" y="324"/>
                      <a:pt x="840" y="412"/>
                      <a:pt x="955" y="404"/>
                    </a:cubicBezTo>
                    <a:cubicBezTo>
                      <a:pt x="1070" y="396"/>
                      <a:pt x="1320" y="349"/>
                      <a:pt x="1264" y="285"/>
                    </a:cubicBezTo>
                    <a:cubicBezTo>
                      <a:pt x="1208" y="222"/>
                      <a:pt x="816" y="51"/>
                      <a:pt x="621" y="23"/>
                    </a:cubicBezTo>
                    <a:cubicBezTo>
                      <a:pt x="427" y="-5"/>
                      <a:pt x="200" y="-13"/>
                      <a:pt x="97" y="118"/>
                    </a:cubicBezTo>
                    <a:cubicBezTo>
                      <a:pt x="-6" y="249"/>
                      <a:pt x="2" y="547"/>
                      <a:pt x="2" y="809"/>
                    </a:cubicBezTo>
                    <a:cubicBezTo>
                      <a:pt x="2" y="1071"/>
                      <a:pt x="81" y="1543"/>
                      <a:pt x="97" y="169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54"/>
              <p:cNvSpPr/>
              <p:nvPr/>
            </p:nvSpPr>
            <p:spPr>
              <a:xfrm>
                <a:off x="1222775" y="2966925"/>
                <a:ext cx="28574" cy="36325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1453" extrusionOk="0">
                    <a:moveTo>
                      <a:pt x="0" y="0"/>
                    </a:moveTo>
                    <a:lnTo>
                      <a:pt x="1048" y="1072"/>
                    </a:lnTo>
                    <a:lnTo>
                      <a:pt x="905" y="1453"/>
                    </a:lnTo>
                    <a:lnTo>
                      <a:pt x="0" y="6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56" name="Google Shape;556;p54"/>
              <p:cNvSpPr/>
              <p:nvPr/>
            </p:nvSpPr>
            <p:spPr>
              <a:xfrm>
                <a:off x="1205975" y="2965750"/>
                <a:ext cx="21000" cy="16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54"/>
              <p:cNvSpPr/>
              <p:nvPr/>
            </p:nvSpPr>
            <p:spPr>
              <a:xfrm>
                <a:off x="1082225" y="2937250"/>
                <a:ext cx="11400" cy="26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B8B815-9ECC-47A8-88E7-755D8DD92A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/>
              <a:pPr/>
              <a:t>20</a:t>
            </a:fld>
            <a:endParaRPr lang="es" dirty="0"/>
          </a:p>
        </p:txBody>
      </p:sp>
      <p:sp>
        <p:nvSpPr>
          <p:cNvPr id="56" name="Google Shape;250;p33">
            <a:extLst>
              <a:ext uri="{FF2B5EF4-FFF2-40B4-BE49-F238E27FC236}">
                <a16:creationId xmlns:a16="http://schemas.microsoft.com/office/drawing/2014/main" id="{28E6EB96-1F6C-457D-912D-7A179AEA2159}"/>
              </a:ext>
            </a:extLst>
          </p:cNvPr>
          <p:cNvSpPr txBox="1">
            <a:spLocks/>
          </p:cNvSpPr>
          <p:nvPr/>
        </p:nvSpPr>
        <p:spPr>
          <a:xfrm>
            <a:off x="1" y="226030"/>
            <a:ext cx="2095927" cy="360000"/>
          </a:xfrm>
          <a:prstGeom prst="rect">
            <a:avLst/>
          </a:prstGeom>
          <a:solidFill>
            <a:srgbClr val="07336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20500000000000000" charset="0"/>
              </a:rPr>
              <a:t>Evaluation Plan</a:t>
            </a:r>
            <a:endParaRPr 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20500000000000000" charset="0"/>
            </a:endParaRPr>
          </a:p>
        </p:txBody>
      </p:sp>
      <p:grpSp>
        <p:nvGrpSpPr>
          <p:cNvPr id="78" name="Google Shape;12864;p77">
            <a:extLst>
              <a:ext uri="{FF2B5EF4-FFF2-40B4-BE49-F238E27FC236}">
                <a16:creationId xmlns:a16="http://schemas.microsoft.com/office/drawing/2014/main" id="{1505029D-212E-48A1-B468-887C449F17F0}"/>
              </a:ext>
            </a:extLst>
          </p:cNvPr>
          <p:cNvGrpSpPr/>
          <p:nvPr/>
        </p:nvGrpSpPr>
        <p:grpSpPr>
          <a:xfrm>
            <a:off x="3225058" y="2267692"/>
            <a:ext cx="332238" cy="327823"/>
            <a:chOff x="-6713450" y="2397900"/>
            <a:chExt cx="295375" cy="291450"/>
          </a:xfrm>
          <a:solidFill>
            <a:schemeClr val="bg1"/>
          </a:solidFill>
        </p:grpSpPr>
        <p:sp>
          <p:nvSpPr>
            <p:cNvPr id="79" name="Google Shape;12865;p77">
              <a:extLst>
                <a:ext uri="{FF2B5EF4-FFF2-40B4-BE49-F238E27FC236}">
                  <a16:creationId xmlns:a16="http://schemas.microsoft.com/office/drawing/2014/main" id="{0DE0D2F5-73F6-4CB1-9854-3DBA965B49A1}"/>
                </a:ext>
              </a:extLst>
            </p:cNvPr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866;p77">
              <a:extLst>
                <a:ext uri="{FF2B5EF4-FFF2-40B4-BE49-F238E27FC236}">
                  <a16:creationId xmlns:a16="http://schemas.microsoft.com/office/drawing/2014/main" id="{3C70E549-F08F-4206-824A-54657331A98F}"/>
                </a:ext>
              </a:extLst>
            </p:cNvPr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1" name="Google Shape;12864;p77">
            <a:extLst>
              <a:ext uri="{FF2B5EF4-FFF2-40B4-BE49-F238E27FC236}">
                <a16:creationId xmlns:a16="http://schemas.microsoft.com/office/drawing/2014/main" id="{F8A5AC32-17B7-4F4E-9D01-82D5228FE9FF}"/>
              </a:ext>
            </a:extLst>
          </p:cNvPr>
          <p:cNvGrpSpPr/>
          <p:nvPr/>
        </p:nvGrpSpPr>
        <p:grpSpPr>
          <a:xfrm>
            <a:off x="6990360" y="2291859"/>
            <a:ext cx="332238" cy="327823"/>
            <a:chOff x="-6713450" y="2397900"/>
            <a:chExt cx="295375" cy="291450"/>
          </a:xfrm>
          <a:solidFill>
            <a:schemeClr val="bg1"/>
          </a:solidFill>
        </p:grpSpPr>
        <p:sp>
          <p:nvSpPr>
            <p:cNvPr id="82" name="Google Shape;12865;p77">
              <a:extLst>
                <a:ext uri="{FF2B5EF4-FFF2-40B4-BE49-F238E27FC236}">
                  <a16:creationId xmlns:a16="http://schemas.microsoft.com/office/drawing/2014/main" id="{5E9E7777-8E53-4763-BE2D-78C25E58B3BC}"/>
                </a:ext>
              </a:extLst>
            </p:cNvPr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866;p77">
              <a:extLst>
                <a:ext uri="{FF2B5EF4-FFF2-40B4-BE49-F238E27FC236}">
                  <a16:creationId xmlns:a16="http://schemas.microsoft.com/office/drawing/2014/main" id="{4D05721E-345E-4C2D-8A81-C6BA557EEFFB}"/>
                </a:ext>
              </a:extLst>
            </p:cNvPr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4" name="Google Shape;12994;p77">
            <a:extLst>
              <a:ext uri="{FF2B5EF4-FFF2-40B4-BE49-F238E27FC236}">
                <a16:creationId xmlns:a16="http://schemas.microsoft.com/office/drawing/2014/main" id="{3A286E12-B2FE-4B97-B234-59E389105363}"/>
              </a:ext>
            </a:extLst>
          </p:cNvPr>
          <p:cNvSpPr/>
          <p:nvPr/>
        </p:nvSpPr>
        <p:spPr>
          <a:xfrm>
            <a:off x="5112388" y="2270645"/>
            <a:ext cx="328695" cy="327795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824BEE-0F60-4914-BC66-0B094717B2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/>
              <a:pPr/>
              <a:t>21</a:t>
            </a:fld>
            <a:endParaRPr lang="es" dirty="0"/>
          </a:p>
        </p:txBody>
      </p:sp>
      <p:sp>
        <p:nvSpPr>
          <p:cNvPr id="10" name="Google Shape;250;p33">
            <a:extLst>
              <a:ext uri="{FF2B5EF4-FFF2-40B4-BE49-F238E27FC236}">
                <a16:creationId xmlns:a16="http://schemas.microsoft.com/office/drawing/2014/main" id="{9AF1F239-18A1-4D65-A317-80ABFBB912BA}"/>
              </a:ext>
            </a:extLst>
          </p:cNvPr>
          <p:cNvSpPr txBox="1">
            <a:spLocks/>
          </p:cNvSpPr>
          <p:nvPr/>
        </p:nvSpPr>
        <p:spPr>
          <a:xfrm>
            <a:off x="1" y="226030"/>
            <a:ext cx="2095927" cy="360000"/>
          </a:xfrm>
          <a:prstGeom prst="rect">
            <a:avLst/>
          </a:prstGeom>
          <a:solidFill>
            <a:srgbClr val="07336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20500000000000000" charset="0"/>
              </a:rPr>
              <a:t>Evaluation Study #1</a:t>
            </a:r>
            <a:endParaRPr 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20500000000000000" charset="0"/>
            </a:endParaRPr>
          </a:p>
        </p:txBody>
      </p:sp>
      <p:sp>
        <p:nvSpPr>
          <p:cNvPr id="38" name="Google Shape;510;p54">
            <a:extLst>
              <a:ext uri="{FF2B5EF4-FFF2-40B4-BE49-F238E27FC236}">
                <a16:creationId xmlns:a16="http://schemas.microsoft.com/office/drawing/2014/main" id="{A969D556-9E4A-41CD-A79D-C82199373608}"/>
              </a:ext>
            </a:extLst>
          </p:cNvPr>
          <p:cNvSpPr txBox="1"/>
          <p:nvPr/>
        </p:nvSpPr>
        <p:spPr>
          <a:xfrm>
            <a:off x="830424" y="586030"/>
            <a:ext cx="3102429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i="0" strike="noStrike" cap="none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Before test of the application </a:t>
            </a:r>
            <a:endParaRPr b="1" i="0" strike="noStrike" cap="none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510;p54">
            <a:extLst>
              <a:ext uri="{FF2B5EF4-FFF2-40B4-BE49-F238E27FC236}">
                <a16:creationId xmlns:a16="http://schemas.microsoft.com/office/drawing/2014/main" id="{6FACAD42-7C54-41E9-8E78-8166A0C36EDC}"/>
              </a:ext>
            </a:extLst>
          </p:cNvPr>
          <p:cNvSpPr txBox="1"/>
          <p:nvPr/>
        </p:nvSpPr>
        <p:spPr>
          <a:xfrm>
            <a:off x="830423" y="2757461"/>
            <a:ext cx="3102429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b="1" i="0" strike="noStrike" cap="none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altLang="zh-TW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fter</a:t>
            </a:r>
            <a:r>
              <a:rPr lang="en-US" b="1" i="0" strike="noStrike" cap="none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 test of the application </a:t>
            </a:r>
            <a:endParaRPr b="1" i="0" strike="noStrike" cap="none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2" name="Picture 4" descr="Forms response chart. Question title: Do you think the mobile application can make it easier for the elderly to use smartphones?. Number of responses: 8 responses.">
            <a:extLst>
              <a:ext uri="{FF2B5EF4-FFF2-40B4-BE49-F238E27FC236}">
                <a16:creationId xmlns:a16="http://schemas.microsoft.com/office/drawing/2014/main" id="{5189B09C-0AC8-4276-98BA-DF322B1D9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4" y="939430"/>
            <a:ext cx="4320074" cy="1818031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orms response chart. Question title: Do you think the mobile application can make it easier for the elderly to use smartphones?. Number of responses: 8 responses.">
            <a:extLst>
              <a:ext uri="{FF2B5EF4-FFF2-40B4-BE49-F238E27FC236}">
                <a16:creationId xmlns:a16="http://schemas.microsoft.com/office/drawing/2014/main" id="{5075A1EE-BA07-475C-96FC-1AAC9DB1C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4" y="3110861"/>
            <a:ext cx="4320074" cy="1818031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425;p46">
            <a:extLst>
              <a:ext uri="{FF2B5EF4-FFF2-40B4-BE49-F238E27FC236}">
                <a16:creationId xmlns:a16="http://schemas.microsoft.com/office/drawing/2014/main" id="{8D1D5BA9-BD19-42AD-B923-25477528157A}"/>
              </a:ext>
            </a:extLst>
          </p:cNvPr>
          <p:cNvSpPr/>
          <p:nvPr/>
        </p:nvSpPr>
        <p:spPr>
          <a:xfrm>
            <a:off x="5822458" y="0"/>
            <a:ext cx="2650000" cy="3019750"/>
          </a:xfrm>
          <a:prstGeom prst="flowChartOffpageConnector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09;p54">
            <a:extLst>
              <a:ext uri="{FF2B5EF4-FFF2-40B4-BE49-F238E27FC236}">
                <a16:creationId xmlns:a16="http://schemas.microsoft.com/office/drawing/2014/main" id="{4FDF9809-0BA0-4484-AEF1-2287373C12EC}"/>
              </a:ext>
            </a:extLst>
          </p:cNvPr>
          <p:cNvSpPr txBox="1"/>
          <p:nvPr/>
        </p:nvSpPr>
        <p:spPr>
          <a:xfrm>
            <a:off x="6034187" y="586030"/>
            <a:ext cx="2226541" cy="144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2 users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change his / her mind after used the application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436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824BEE-0F60-4914-BC66-0B094717B2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/>
              <a:pPr/>
              <a:t>22</a:t>
            </a:fld>
            <a:endParaRPr lang="es" dirty="0"/>
          </a:p>
        </p:txBody>
      </p:sp>
      <p:sp>
        <p:nvSpPr>
          <p:cNvPr id="10" name="Google Shape;250;p33">
            <a:extLst>
              <a:ext uri="{FF2B5EF4-FFF2-40B4-BE49-F238E27FC236}">
                <a16:creationId xmlns:a16="http://schemas.microsoft.com/office/drawing/2014/main" id="{9AF1F239-18A1-4D65-A317-80ABFBB912BA}"/>
              </a:ext>
            </a:extLst>
          </p:cNvPr>
          <p:cNvSpPr txBox="1">
            <a:spLocks/>
          </p:cNvSpPr>
          <p:nvPr/>
        </p:nvSpPr>
        <p:spPr>
          <a:xfrm>
            <a:off x="1" y="226030"/>
            <a:ext cx="2095927" cy="360000"/>
          </a:xfrm>
          <a:prstGeom prst="rect">
            <a:avLst/>
          </a:prstGeom>
          <a:solidFill>
            <a:srgbClr val="07336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20500000000000000" charset="0"/>
              </a:rPr>
              <a:t>Evaluation Study #2</a:t>
            </a:r>
            <a:endParaRPr 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20500000000000000" charset="0"/>
            </a:endParaRPr>
          </a:p>
        </p:txBody>
      </p:sp>
      <p:sp>
        <p:nvSpPr>
          <p:cNvPr id="38" name="Google Shape;510;p54">
            <a:extLst>
              <a:ext uri="{FF2B5EF4-FFF2-40B4-BE49-F238E27FC236}">
                <a16:creationId xmlns:a16="http://schemas.microsoft.com/office/drawing/2014/main" id="{A969D556-9E4A-41CD-A79D-C82199373608}"/>
              </a:ext>
            </a:extLst>
          </p:cNvPr>
          <p:cNvSpPr txBox="1"/>
          <p:nvPr/>
        </p:nvSpPr>
        <p:spPr>
          <a:xfrm>
            <a:off x="830424" y="586030"/>
            <a:ext cx="3102429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i="0" strike="noStrike" cap="none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Before test of the application </a:t>
            </a:r>
            <a:endParaRPr b="1" i="0" strike="noStrike" cap="none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510;p54">
            <a:extLst>
              <a:ext uri="{FF2B5EF4-FFF2-40B4-BE49-F238E27FC236}">
                <a16:creationId xmlns:a16="http://schemas.microsoft.com/office/drawing/2014/main" id="{6FACAD42-7C54-41E9-8E78-8166A0C36EDC}"/>
              </a:ext>
            </a:extLst>
          </p:cNvPr>
          <p:cNvSpPr txBox="1"/>
          <p:nvPr/>
        </p:nvSpPr>
        <p:spPr>
          <a:xfrm>
            <a:off x="830423" y="2757461"/>
            <a:ext cx="3102429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TW" b="1" i="0" strike="noStrike" cap="none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altLang="zh-TW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fter</a:t>
            </a:r>
            <a:r>
              <a:rPr lang="en-US" b="1" i="0" strike="noStrike" cap="none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 test of the application </a:t>
            </a:r>
            <a:endParaRPr b="1" i="0" strike="noStrike" cap="none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D886831-A818-4000-8934-0E4786D46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2" y="939430"/>
            <a:ext cx="4096138" cy="1857485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7FFD579-4459-4E09-B782-FB4DDBA88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2" y="3110861"/>
            <a:ext cx="4096139" cy="1857485"/>
          </a:xfrm>
          <a:prstGeom prst="rect">
            <a:avLst/>
          </a:prstGeom>
          <a:noFill/>
          <a:ln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425;p46">
            <a:extLst>
              <a:ext uri="{FF2B5EF4-FFF2-40B4-BE49-F238E27FC236}">
                <a16:creationId xmlns:a16="http://schemas.microsoft.com/office/drawing/2014/main" id="{E1804F19-9213-4077-A10E-C03A4CB632EE}"/>
              </a:ext>
            </a:extLst>
          </p:cNvPr>
          <p:cNvSpPr/>
          <p:nvPr/>
        </p:nvSpPr>
        <p:spPr>
          <a:xfrm>
            <a:off x="5822458" y="0"/>
            <a:ext cx="2650000" cy="3019750"/>
          </a:xfrm>
          <a:prstGeom prst="flowChartOffpageConnector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09;p54">
            <a:extLst>
              <a:ext uri="{FF2B5EF4-FFF2-40B4-BE49-F238E27FC236}">
                <a16:creationId xmlns:a16="http://schemas.microsoft.com/office/drawing/2014/main" id="{92C88DCC-512B-4597-A216-625B512209A5}"/>
              </a:ext>
            </a:extLst>
          </p:cNvPr>
          <p:cNvSpPr txBox="1"/>
          <p:nvPr/>
        </p:nvSpPr>
        <p:spPr>
          <a:xfrm>
            <a:off x="6034187" y="586030"/>
            <a:ext cx="2226541" cy="144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000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-US" sz="2000" b="1" i="0" u="none" strike="noStrike" cap="none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 users</a:t>
            </a:r>
            <a:r>
              <a:rPr lang="en-US" sz="20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change his / her mind after used the application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243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/>
        </p:nvSpPr>
        <p:spPr>
          <a:xfrm>
            <a:off x="1792300" y="728812"/>
            <a:ext cx="1316700" cy="10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" sz="9600" b="0" i="0" u="none" strike="noStrike" cap="none" dirty="0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“</a:t>
            </a:r>
            <a:endParaRPr sz="9600" b="0" i="0" u="none" strike="noStrike" cap="none" dirty="0">
              <a:solidFill>
                <a:schemeClr val="accent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" name="Google Shape;263;p35"/>
          <p:cNvSpPr txBox="1">
            <a:spLocks noGrp="1"/>
          </p:cNvSpPr>
          <p:nvPr>
            <p:ph type="ctrTitle"/>
          </p:nvPr>
        </p:nvSpPr>
        <p:spPr>
          <a:xfrm>
            <a:off x="2528589" y="2419357"/>
            <a:ext cx="48084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264" name="Google Shape;264;p35"/>
          <p:cNvSpPr txBox="1">
            <a:spLocks noGrp="1"/>
          </p:cNvSpPr>
          <p:nvPr>
            <p:ph type="subTitle" idx="1"/>
          </p:nvPr>
        </p:nvSpPr>
        <p:spPr>
          <a:xfrm>
            <a:off x="2904565" y="3104257"/>
            <a:ext cx="4281135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—  </a:t>
            </a:r>
            <a:r>
              <a:rPr lang="en-US" dirty="0"/>
              <a:t>Conclusion and Future Work</a:t>
            </a: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B17163-5D68-434B-978D-CDE76CA8C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/>
              <a:pPr/>
              <a:t>23</a:t>
            </a:fld>
            <a:endParaRPr lang="es" dirty="0"/>
          </a:p>
        </p:txBody>
      </p:sp>
      <p:sp>
        <p:nvSpPr>
          <p:cNvPr id="6" name="Google Shape;224;p14">
            <a:extLst>
              <a:ext uri="{FF2B5EF4-FFF2-40B4-BE49-F238E27FC236}">
                <a16:creationId xmlns:a16="http://schemas.microsoft.com/office/drawing/2014/main" id="{386F184A-23E7-4E0F-8202-2F0F7D0963C0}"/>
              </a:ext>
            </a:extLst>
          </p:cNvPr>
          <p:cNvSpPr txBox="1">
            <a:spLocks/>
          </p:cNvSpPr>
          <p:nvPr/>
        </p:nvSpPr>
        <p:spPr>
          <a:xfrm>
            <a:off x="2469606" y="1400364"/>
            <a:ext cx="903409" cy="1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73363"/>
                </a:solidFill>
                <a:uFillTx/>
                <a:latin typeface="Montserrat" panose="02020500000000000000" charset="0"/>
                <a:ea typeface="Roboto Condensed"/>
                <a:cs typeface="Roboto Condensed"/>
                <a:sym typeface="Roboto Condensed"/>
              </a:rPr>
              <a:t>5</a:t>
            </a:r>
            <a:endParaRPr sz="9600" b="1" dirty="0">
              <a:solidFill>
                <a:srgbClr val="073363"/>
              </a:solidFill>
              <a:uFillTx/>
              <a:latin typeface="Montserrat" panose="02020500000000000000" charset="0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3015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48"/>
          <p:cNvGrpSpPr/>
          <p:nvPr/>
        </p:nvGrpSpPr>
        <p:grpSpPr>
          <a:xfrm>
            <a:off x="1834122" y="779862"/>
            <a:ext cx="885858" cy="885810"/>
            <a:chOff x="1487200" y="4993750"/>
            <a:chExt cx="483125" cy="483125"/>
          </a:xfrm>
        </p:grpSpPr>
        <p:sp>
          <p:nvSpPr>
            <p:cNvPr id="444" name="Google Shape;444;p48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" name="Google Shape;446;p48"/>
          <p:cNvGrpSpPr/>
          <p:nvPr/>
        </p:nvGrpSpPr>
        <p:grpSpPr>
          <a:xfrm>
            <a:off x="6406120" y="779862"/>
            <a:ext cx="885858" cy="885810"/>
            <a:chOff x="2081650" y="4993750"/>
            <a:chExt cx="483125" cy="483125"/>
          </a:xfrm>
        </p:grpSpPr>
        <p:sp>
          <p:nvSpPr>
            <p:cNvPr id="447" name="Google Shape;447;p48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8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" name="Google Shape;449;p48"/>
          <p:cNvSpPr txBox="1">
            <a:spLocks noGrp="1"/>
          </p:cNvSpPr>
          <p:nvPr>
            <p:ph type="body" idx="4294967295"/>
          </p:nvPr>
        </p:nvSpPr>
        <p:spPr>
          <a:xfrm>
            <a:off x="427974" y="1984050"/>
            <a:ext cx="3976075" cy="24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600" u="sng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 of achievements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sz="16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6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of the </a:t>
            </a:r>
            <a:r>
              <a:rPr lang="en-US" sz="1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</a:t>
            </a:r>
            <a:r>
              <a:rPr lang="en-US" sz="16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given in the project background </a:t>
            </a:r>
            <a:r>
              <a:rPr lang="en-US" sz="1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have been satisfied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sz="16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indent="-317500" algn="just"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Implemented</a:t>
            </a:r>
            <a:r>
              <a:rPr lang="en-US" sz="16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1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tested</a:t>
            </a:r>
            <a:r>
              <a:rPr lang="en-US" sz="16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on real devices</a:t>
            </a:r>
            <a:endParaRPr sz="16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0" name="Google Shape;450;p48"/>
          <p:cNvSpPr txBox="1">
            <a:spLocks noGrp="1"/>
          </p:cNvSpPr>
          <p:nvPr>
            <p:ph type="body" idx="4294967295"/>
          </p:nvPr>
        </p:nvSpPr>
        <p:spPr>
          <a:xfrm>
            <a:off x="5024699" y="1984050"/>
            <a:ext cx="3976075" cy="24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u="sng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Improvement</a:t>
            </a:r>
            <a:endParaRPr sz="1600" u="sng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6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interface</a:t>
            </a:r>
            <a:r>
              <a:rPr lang="en-US" sz="16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more simply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endParaRPr lang="en-US" altLang="zh-HK" sz="16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 is not </a:t>
            </a:r>
            <a:r>
              <a:rPr lang="en-US" sz="16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rich 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enough</a:t>
            </a:r>
            <a:endParaRPr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C89F3A9-8082-4F0C-9663-9DC11ACE9C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/>
              <a:pPr/>
              <a:t>24</a:t>
            </a:fld>
            <a:endParaRPr lang="es" dirty="0"/>
          </a:p>
        </p:txBody>
      </p:sp>
      <p:sp>
        <p:nvSpPr>
          <p:cNvPr id="11" name="Google Shape;250;p33">
            <a:extLst>
              <a:ext uri="{FF2B5EF4-FFF2-40B4-BE49-F238E27FC236}">
                <a16:creationId xmlns:a16="http://schemas.microsoft.com/office/drawing/2014/main" id="{32250079-DEE2-44CE-B3A4-116D6D4A7246}"/>
              </a:ext>
            </a:extLst>
          </p:cNvPr>
          <p:cNvSpPr txBox="1">
            <a:spLocks/>
          </p:cNvSpPr>
          <p:nvPr/>
        </p:nvSpPr>
        <p:spPr>
          <a:xfrm>
            <a:off x="1" y="226030"/>
            <a:ext cx="2095927" cy="360000"/>
          </a:xfrm>
          <a:prstGeom prst="rect">
            <a:avLst/>
          </a:prstGeom>
          <a:solidFill>
            <a:srgbClr val="07336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20500000000000000" charset="0"/>
              </a:rPr>
              <a:t>Conclusion</a:t>
            </a:r>
            <a:endParaRPr 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205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4"/>
          <p:cNvPicPr preferRelativeResize="0"/>
          <p:nvPr/>
        </p:nvPicPr>
        <p:blipFill rotWithShape="1">
          <a:blip r:embed="rId3">
            <a:alphaModFix/>
          </a:blip>
          <a:srcRect l="40824" t="130" b="-129"/>
          <a:stretch/>
        </p:blipFill>
        <p:spPr>
          <a:xfrm>
            <a:off x="0" y="0"/>
            <a:ext cx="4572000" cy="51573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44"/>
          <p:cNvGrpSpPr/>
          <p:nvPr/>
        </p:nvGrpSpPr>
        <p:grpSpPr>
          <a:xfrm>
            <a:off x="4993236" y="1747245"/>
            <a:ext cx="416179" cy="412170"/>
            <a:chOff x="3860250" y="1427025"/>
            <a:chExt cx="487900" cy="483200"/>
          </a:xfrm>
        </p:grpSpPr>
        <p:sp>
          <p:nvSpPr>
            <p:cNvPr id="390" name="Google Shape;390;p44"/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4"/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4"/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44"/>
          <p:cNvGrpSpPr/>
          <p:nvPr/>
        </p:nvGrpSpPr>
        <p:grpSpPr>
          <a:xfrm>
            <a:off x="4995279" y="535353"/>
            <a:ext cx="412106" cy="362205"/>
            <a:chOff x="2081650" y="2050750"/>
            <a:chExt cx="483125" cy="424625"/>
          </a:xfrm>
        </p:grpSpPr>
        <p:sp>
          <p:nvSpPr>
            <p:cNvPr id="397" name="Google Shape;397;p44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4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4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4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4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4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p44"/>
          <p:cNvSpPr/>
          <p:nvPr/>
        </p:nvSpPr>
        <p:spPr>
          <a:xfrm>
            <a:off x="5067761" y="4220967"/>
            <a:ext cx="267117" cy="411892"/>
          </a:xfrm>
          <a:custGeom>
            <a:avLst/>
            <a:gdLst/>
            <a:ahLst/>
            <a:cxnLst/>
            <a:rect l="l" t="t" r="r" b="b"/>
            <a:pathLst>
              <a:path w="12526" h="19315" extrusionOk="0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4"/>
          <p:cNvSpPr txBox="1">
            <a:spLocks noGrp="1"/>
          </p:cNvSpPr>
          <p:nvPr>
            <p:ph type="subTitle" idx="1"/>
          </p:nvPr>
        </p:nvSpPr>
        <p:spPr>
          <a:xfrm>
            <a:off x="5651000" y="463886"/>
            <a:ext cx="2937000" cy="674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Provide the map for tracking the current location to users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5" name="Google Shape;405;p44"/>
          <p:cNvSpPr txBox="1">
            <a:spLocks noGrp="1"/>
          </p:cNvSpPr>
          <p:nvPr>
            <p:ph type="subTitle" idx="2"/>
          </p:nvPr>
        </p:nvSpPr>
        <p:spPr>
          <a:xfrm>
            <a:off x="5651000" y="1676668"/>
            <a:ext cx="2937000" cy="747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message can display via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in-app notification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6" name="Google Shape;406;p44"/>
          <p:cNvSpPr txBox="1">
            <a:spLocks noGrp="1"/>
          </p:cNvSpPr>
          <p:nvPr>
            <p:ph type="subTitle" idx="3"/>
          </p:nvPr>
        </p:nvSpPr>
        <p:spPr>
          <a:xfrm>
            <a:off x="5651000" y="2919226"/>
            <a:ext cx="2937000" cy="794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 touch dialing, and short message operate via voice control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7" name="Google Shape;407;p44"/>
          <p:cNvSpPr txBox="1">
            <a:spLocks noGrp="1"/>
          </p:cNvSpPr>
          <p:nvPr>
            <p:ph type="subTitle" idx="4"/>
          </p:nvPr>
        </p:nvSpPr>
        <p:spPr>
          <a:xfrm>
            <a:off x="5651000" y="4170536"/>
            <a:ext cx="2937000" cy="709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interface can design simpler to help elderly for use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8" name="Google Shape;408;p44"/>
          <p:cNvSpPr txBox="1">
            <a:spLocks noGrp="1"/>
          </p:cNvSpPr>
          <p:nvPr>
            <p:ph type="subTitle" idx="5"/>
          </p:nvPr>
        </p:nvSpPr>
        <p:spPr>
          <a:xfrm>
            <a:off x="5651000" y="76211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Map</a:t>
            </a: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" name="Google Shape;409;p44"/>
          <p:cNvSpPr txBox="1">
            <a:spLocks noGrp="1"/>
          </p:cNvSpPr>
          <p:nvPr>
            <p:ph type="subTitle" idx="6"/>
          </p:nvPr>
        </p:nvSpPr>
        <p:spPr>
          <a:xfrm>
            <a:off x="5651000" y="1288993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In-app Notification</a:t>
            </a: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0" name="Google Shape;410;p44"/>
          <p:cNvSpPr txBox="1">
            <a:spLocks noGrp="1"/>
          </p:cNvSpPr>
          <p:nvPr>
            <p:ph type="subTitle" idx="7"/>
          </p:nvPr>
        </p:nvSpPr>
        <p:spPr>
          <a:xfrm>
            <a:off x="5651000" y="2531552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Voice Control</a:t>
            </a: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1" name="Google Shape;411;p44"/>
          <p:cNvSpPr txBox="1">
            <a:spLocks noGrp="1"/>
          </p:cNvSpPr>
          <p:nvPr>
            <p:ph type="subTitle" idx="8"/>
          </p:nvPr>
        </p:nvSpPr>
        <p:spPr>
          <a:xfrm>
            <a:off x="5651000" y="3782861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Better UI Design</a:t>
            </a:r>
            <a:endParaRPr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FA56620-719E-4467-93EF-9E2EEB337D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/>
              <a:pPr/>
              <a:t>25</a:t>
            </a:fld>
            <a:endParaRPr lang="es" dirty="0"/>
          </a:p>
        </p:txBody>
      </p:sp>
      <p:sp>
        <p:nvSpPr>
          <p:cNvPr id="27" name="Google Shape;250;p33">
            <a:extLst>
              <a:ext uri="{FF2B5EF4-FFF2-40B4-BE49-F238E27FC236}">
                <a16:creationId xmlns:a16="http://schemas.microsoft.com/office/drawing/2014/main" id="{6A0B8F3B-D52F-47D2-A1BA-BC61CB1D8DFF}"/>
              </a:ext>
            </a:extLst>
          </p:cNvPr>
          <p:cNvSpPr txBox="1">
            <a:spLocks/>
          </p:cNvSpPr>
          <p:nvPr/>
        </p:nvSpPr>
        <p:spPr>
          <a:xfrm>
            <a:off x="1" y="226030"/>
            <a:ext cx="2095927" cy="360000"/>
          </a:xfrm>
          <a:prstGeom prst="rect">
            <a:avLst/>
          </a:prstGeom>
          <a:solidFill>
            <a:srgbClr val="07336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20500000000000000" charset="0"/>
              </a:rPr>
              <a:t>Future Work</a:t>
            </a:r>
            <a:endParaRPr 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20500000000000000" charset="0"/>
            </a:endParaRPr>
          </a:p>
        </p:txBody>
      </p:sp>
      <p:grpSp>
        <p:nvGrpSpPr>
          <p:cNvPr id="28" name="Google Shape;362;p43">
            <a:extLst>
              <a:ext uri="{FF2B5EF4-FFF2-40B4-BE49-F238E27FC236}">
                <a16:creationId xmlns:a16="http://schemas.microsoft.com/office/drawing/2014/main" id="{158EE2FF-1E0E-434C-B3F7-5F2B1609D665}"/>
              </a:ext>
            </a:extLst>
          </p:cNvPr>
          <p:cNvGrpSpPr/>
          <p:nvPr/>
        </p:nvGrpSpPr>
        <p:grpSpPr>
          <a:xfrm>
            <a:off x="4949116" y="2949896"/>
            <a:ext cx="538062" cy="468179"/>
            <a:chOff x="889275" y="861850"/>
            <a:chExt cx="487950" cy="424575"/>
          </a:xfrm>
        </p:grpSpPr>
        <p:sp>
          <p:nvSpPr>
            <p:cNvPr id="29" name="Google Shape;363;p43">
              <a:extLst>
                <a:ext uri="{FF2B5EF4-FFF2-40B4-BE49-F238E27FC236}">
                  <a16:creationId xmlns:a16="http://schemas.microsoft.com/office/drawing/2014/main" id="{F812D268-C582-466E-B459-937192BFC0AC}"/>
                </a:ext>
              </a:extLst>
            </p:cNvPr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64;p43">
              <a:extLst>
                <a:ext uri="{FF2B5EF4-FFF2-40B4-BE49-F238E27FC236}">
                  <a16:creationId xmlns:a16="http://schemas.microsoft.com/office/drawing/2014/main" id="{43ADCC45-7C6B-4D11-8872-8D57CCB9DF53}"/>
                </a:ext>
              </a:extLst>
            </p:cNvPr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65;p43">
              <a:extLst>
                <a:ext uri="{FF2B5EF4-FFF2-40B4-BE49-F238E27FC236}">
                  <a16:creationId xmlns:a16="http://schemas.microsoft.com/office/drawing/2014/main" id="{68799EBB-5034-40CB-8FDB-51D6ECC1C397}"/>
                </a:ext>
              </a:extLst>
            </p:cNvPr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66;p43">
              <a:extLst>
                <a:ext uri="{FF2B5EF4-FFF2-40B4-BE49-F238E27FC236}">
                  <a16:creationId xmlns:a16="http://schemas.microsoft.com/office/drawing/2014/main" id="{F53B12E5-2824-4097-8273-22F33D571755}"/>
                </a:ext>
              </a:extLst>
            </p:cNvPr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470;p30">
            <a:extLst>
              <a:ext uri="{FF2B5EF4-FFF2-40B4-BE49-F238E27FC236}">
                <a16:creationId xmlns:a16="http://schemas.microsoft.com/office/drawing/2014/main" id="{62680FF8-19E1-44FD-84FB-EFDC32CA5392}"/>
              </a:ext>
            </a:extLst>
          </p:cNvPr>
          <p:cNvSpPr>
            <a:spLocks/>
          </p:cNvSpPr>
          <p:nvPr/>
        </p:nvSpPr>
        <p:spPr>
          <a:xfrm>
            <a:off x="2134848" y="673262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7336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F5378"/>
              </a:solidFill>
              <a:uFillTx/>
              <a:latin typeface="Montserrat" panose="02020500000000000000" charset="0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E38164FF-5F4D-4814-A070-D1D5CB4278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36908" y="927756"/>
            <a:ext cx="1884023" cy="376804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27ED401-9C19-4773-B224-3A26FF8C3F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/>
              <a:pPr/>
              <a:t>26</a:t>
            </a:fld>
            <a:endParaRPr lang="es" dirty="0"/>
          </a:p>
        </p:txBody>
      </p:sp>
      <p:sp>
        <p:nvSpPr>
          <p:cNvPr id="9" name="Google Shape;250;p33">
            <a:extLst>
              <a:ext uri="{FF2B5EF4-FFF2-40B4-BE49-F238E27FC236}">
                <a16:creationId xmlns:a16="http://schemas.microsoft.com/office/drawing/2014/main" id="{2E6EF258-6C40-445B-BBE9-E2AE4F66AD7D}"/>
              </a:ext>
            </a:extLst>
          </p:cNvPr>
          <p:cNvSpPr txBox="1">
            <a:spLocks/>
          </p:cNvSpPr>
          <p:nvPr/>
        </p:nvSpPr>
        <p:spPr>
          <a:xfrm>
            <a:off x="1" y="226030"/>
            <a:ext cx="3172407" cy="360000"/>
          </a:xfrm>
          <a:prstGeom prst="rect">
            <a:avLst/>
          </a:prstGeom>
          <a:solidFill>
            <a:srgbClr val="07336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20500000000000000" charset="0"/>
              </a:rPr>
              <a:t>Future Work : Better UI Design</a:t>
            </a:r>
            <a:endParaRPr 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20500000000000000" charset="0"/>
            </a:endParaRPr>
          </a:p>
        </p:txBody>
      </p:sp>
      <p:sp>
        <p:nvSpPr>
          <p:cNvPr id="18" name="Google Shape;250;p33">
            <a:extLst>
              <a:ext uri="{FF2B5EF4-FFF2-40B4-BE49-F238E27FC236}">
                <a16:creationId xmlns:a16="http://schemas.microsoft.com/office/drawing/2014/main" id="{5FD72E64-2B6A-4350-9FEF-482944C76798}"/>
              </a:ext>
            </a:extLst>
          </p:cNvPr>
          <p:cNvSpPr txBox="1">
            <a:spLocks/>
          </p:cNvSpPr>
          <p:nvPr/>
        </p:nvSpPr>
        <p:spPr>
          <a:xfrm>
            <a:off x="45987" y="3761253"/>
            <a:ext cx="2001600" cy="507600"/>
          </a:xfrm>
          <a:prstGeom prst="rect">
            <a:avLst/>
          </a:prstGeom>
          <a:solidFill>
            <a:srgbClr val="C0C0C0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073363"/>
                </a:solidFill>
                <a:latin typeface="Montserrat" panose="02020500000000000000" charset="0"/>
              </a:rPr>
              <a:t>Dashboard Control Page</a:t>
            </a:r>
          </a:p>
        </p:txBody>
      </p:sp>
      <p:sp>
        <p:nvSpPr>
          <p:cNvPr id="19" name="Google Shape;250;p33">
            <a:extLst>
              <a:ext uri="{FF2B5EF4-FFF2-40B4-BE49-F238E27FC236}">
                <a16:creationId xmlns:a16="http://schemas.microsoft.com/office/drawing/2014/main" id="{055B1B0B-9229-46BB-AB39-AEA70A4F7E9A}"/>
              </a:ext>
            </a:extLst>
          </p:cNvPr>
          <p:cNvSpPr txBox="1">
            <a:spLocks/>
          </p:cNvSpPr>
          <p:nvPr/>
        </p:nvSpPr>
        <p:spPr>
          <a:xfrm>
            <a:off x="4320724" y="3761253"/>
            <a:ext cx="2001600" cy="507600"/>
          </a:xfrm>
          <a:prstGeom prst="rect">
            <a:avLst/>
          </a:prstGeom>
          <a:solidFill>
            <a:srgbClr val="C0C0C0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073363"/>
                </a:solidFill>
                <a:latin typeface="Montserrat" panose="02020500000000000000" charset="0"/>
              </a:rPr>
              <a:t>Preference Settings Page</a:t>
            </a:r>
          </a:p>
        </p:txBody>
      </p:sp>
      <p:sp>
        <p:nvSpPr>
          <p:cNvPr id="25" name="Google Shape;470;p30">
            <a:extLst>
              <a:ext uri="{FF2B5EF4-FFF2-40B4-BE49-F238E27FC236}">
                <a16:creationId xmlns:a16="http://schemas.microsoft.com/office/drawing/2014/main" id="{435E2652-47FF-4EC4-AB59-105A6DBE2665}"/>
              </a:ext>
            </a:extLst>
          </p:cNvPr>
          <p:cNvSpPr>
            <a:spLocks/>
          </p:cNvSpPr>
          <p:nvPr/>
        </p:nvSpPr>
        <p:spPr>
          <a:xfrm>
            <a:off x="6421333" y="673262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7336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F5378"/>
              </a:solidFill>
              <a:uFillTx/>
              <a:latin typeface="Montserrat" panose="02020500000000000000" charset="0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AE6DF91-6618-42F2-B436-2C45B53F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104" y="927756"/>
            <a:ext cx="1884024" cy="354248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419774E-2278-4387-A7AE-9F93BF4EA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23393" y="927756"/>
            <a:ext cx="1884023" cy="3768047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671791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5" name="Google Shape;5495;p62"/>
          <p:cNvSpPr txBox="1">
            <a:spLocks noGrp="1"/>
          </p:cNvSpPr>
          <p:nvPr>
            <p:ph type="ctrTitle"/>
          </p:nvPr>
        </p:nvSpPr>
        <p:spPr>
          <a:xfrm>
            <a:off x="-62625" y="198800"/>
            <a:ext cx="9206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dirty="0">
                <a:solidFill>
                  <a:schemeClr val="accent1"/>
                </a:solidFill>
              </a:rPr>
              <a:t>Thanks!</a:t>
            </a:r>
            <a:endParaRPr sz="4400" dirty="0"/>
          </a:p>
        </p:txBody>
      </p:sp>
      <p:cxnSp>
        <p:nvCxnSpPr>
          <p:cNvPr id="5496" name="Google Shape;5496;p62"/>
          <p:cNvCxnSpPr/>
          <p:nvPr/>
        </p:nvCxnSpPr>
        <p:spPr>
          <a:xfrm>
            <a:off x="4314750" y="2626100"/>
            <a:ext cx="514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97" name="Google Shape;5497;p62"/>
          <p:cNvSpPr txBox="1">
            <a:spLocks noGrp="1"/>
          </p:cNvSpPr>
          <p:nvPr>
            <p:ph type="subTitle" idx="1"/>
          </p:nvPr>
        </p:nvSpPr>
        <p:spPr>
          <a:xfrm>
            <a:off x="2150711" y="3178219"/>
            <a:ext cx="4853089" cy="358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/>
              <a:t>This is the end of the presentation</a:t>
            </a:r>
            <a:endParaRPr sz="2000" b="1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9663C2A-ABE8-446F-9AED-A2DC704C33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/>
              <a:pPr/>
              <a:t>27</a:t>
            </a:fld>
            <a:endParaRPr lang="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stretch>
            <a:fillRect t="-10000" b="-10000"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ctrTitle"/>
          </p:nvPr>
        </p:nvSpPr>
        <p:spPr>
          <a:xfrm>
            <a:off x="311708" y="1954060"/>
            <a:ext cx="8520600" cy="1401639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Complicated features in Smartphones</a:t>
            </a:r>
            <a:endParaRPr sz="3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CE905AF-1EEE-4785-81A3-EE6B5EAD28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>
                <a:solidFill>
                  <a:schemeClr val="bg1"/>
                </a:solidFill>
              </a:rPr>
              <a:pPr/>
              <a:t>3</a:t>
            </a:fld>
            <a:endParaRPr lang="es" dirty="0">
              <a:solidFill>
                <a:schemeClr val="bg1"/>
              </a:solidFill>
            </a:endParaRPr>
          </a:p>
        </p:txBody>
      </p:sp>
      <p:sp>
        <p:nvSpPr>
          <p:cNvPr id="5" name="Google Shape;250;p33">
            <a:extLst>
              <a:ext uri="{FF2B5EF4-FFF2-40B4-BE49-F238E27FC236}">
                <a16:creationId xmlns:a16="http://schemas.microsoft.com/office/drawing/2014/main" id="{89BB50DB-FC02-4942-8EC2-6850C259873A}"/>
              </a:ext>
            </a:extLst>
          </p:cNvPr>
          <p:cNvSpPr txBox="1">
            <a:spLocks/>
          </p:cNvSpPr>
          <p:nvPr/>
        </p:nvSpPr>
        <p:spPr>
          <a:xfrm>
            <a:off x="0" y="226030"/>
            <a:ext cx="3158412" cy="360000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Outline : Problem </a:t>
            </a:r>
            <a:r>
              <a:rPr lang="en-US" altLang="zh-TW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body" idx="1"/>
          </p:nvPr>
        </p:nvSpPr>
        <p:spPr>
          <a:xfrm>
            <a:off x="660325" y="1650900"/>
            <a:ext cx="8483675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s" dirty="0"/>
              <a:t>Do you know </a:t>
            </a:r>
            <a:r>
              <a:rPr lang="en-US" dirty="0"/>
              <a:t>why elderly think smartphones are difficult to use</a:t>
            </a:r>
            <a:r>
              <a:rPr lang="es" dirty="0"/>
              <a:t>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Lots of features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chemeClr val="accent4"/>
                </a:solidFill>
                <a:sym typeface="Wingdings" panose="05000000000000000000" pitchFamily="2" charset="2"/>
              </a:rPr>
              <a:t>Useless</a:t>
            </a:r>
            <a:r>
              <a:rPr lang="en-US" dirty="0">
                <a:sym typeface="Wingdings" panose="05000000000000000000" pitchFamily="2" charset="2"/>
              </a:rPr>
              <a:t> for elderly</a:t>
            </a:r>
            <a:endParaRPr dirty="0"/>
          </a:p>
          <a:p>
            <a:pPr lvl="0">
              <a:lnSpc>
                <a:spcPct val="200000"/>
              </a:lnSpc>
            </a:pPr>
            <a:r>
              <a:rPr lang="en-US" dirty="0"/>
              <a:t>User interface </a:t>
            </a:r>
            <a:r>
              <a:rPr lang="en-US" altLang="zh-HK" dirty="0">
                <a:sym typeface="Wingdings" panose="05000000000000000000" pitchFamily="2" charset="2"/>
              </a:rPr>
              <a:t> </a:t>
            </a:r>
            <a:r>
              <a:rPr lang="en-US" altLang="zh-HK" b="1" dirty="0">
                <a:solidFill>
                  <a:schemeClr val="accent4"/>
                </a:solidFill>
                <a:sym typeface="Wingdings" panose="05000000000000000000" pitchFamily="2" charset="2"/>
              </a:rPr>
              <a:t>Small buttons and icons</a:t>
            </a:r>
            <a:endParaRPr b="1" dirty="0">
              <a:solidFill>
                <a:schemeClr val="accent4"/>
              </a:solidFill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Not user-friendly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cxnSp>
        <p:nvCxnSpPr>
          <p:cNvPr id="277" name="Google Shape;277;p37"/>
          <p:cNvCxnSpPr/>
          <p:nvPr/>
        </p:nvCxnSpPr>
        <p:spPr>
          <a:xfrm>
            <a:off x="851175" y="1356000"/>
            <a:ext cx="514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" name="Google Shape;278;p37"/>
          <p:cNvSpPr txBox="1">
            <a:spLocks noGrp="1"/>
          </p:cNvSpPr>
          <p:nvPr>
            <p:ph type="title"/>
          </p:nvPr>
        </p:nvSpPr>
        <p:spPr>
          <a:xfrm>
            <a:off x="732775" y="728079"/>
            <a:ext cx="7798800" cy="5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Features of Smart Phone</a:t>
            </a: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3D2981-7481-4A92-9041-BD2CA704EFA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fld id="{00000000-1234-1234-1234-123412341234}" type="slidenum">
              <a:rPr lang="es" smtClean="0"/>
              <a:pPr/>
              <a:t>4</a:t>
            </a:fld>
            <a:endParaRPr lang="es" dirty="0"/>
          </a:p>
        </p:txBody>
      </p:sp>
      <p:sp>
        <p:nvSpPr>
          <p:cNvPr id="6" name="Google Shape;250;p33">
            <a:extLst>
              <a:ext uri="{FF2B5EF4-FFF2-40B4-BE49-F238E27FC236}">
                <a16:creationId xmlns:a16="http://schemas.microsoft.com/office/drawing/2014/main" id="{2E712949-2C83-4377-81F7-28A97293FDDF}"/>
              </a:ext>
            </a:extLst>
          </p:cNvPr>
          <p:cNvSpPr txBox="1">
            <a:spLocks/>
          </p:cNvSpPr>
          <p:nvPr/>
        </p:nvSpPr>
        <p:spPr>
          <a:xfrm>
            <a:off x="1" y="226030"/>
            <a:ext cx="2095927" cy="360000"/>
          </a:xfrm>
          <a:prstGeom prst="rect">
            <a:avLst/>
          </a:prstGeom>
          <a:solidFill>
            <a:srgbClr val="07336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Outline</a:t>
            </a:r>
            <a:endParaRPr 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Google Shape;302;p20">
            <a:extLst>
              <a:ext uri="{FF2B5EF4-FFF2-40B4-BE49-F238E27FC236}">
                <a16:creationId xmlns:a16="http://schemas.microsoft.com/office/drawing/2014/main" id="{17A1A728-2B32-4CF3-BD27-87FADD095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/>
          <a:srcRect l="1653" r="42096"/>
          <a:stretch/>
        </p:blipFill>
        <p:spPr>
          <a:xfrm>
            <a:off x="7245807" y="2105732"/>
            <a:ext cx="1572083" cy="1572083"/>
          </a:xfrm>
          <a:prstGeom prst="diamond">
            <a:avLst/>
          </a:prstGeom>
          <a:noFill/>
          <a:ln w="38100">
            <a:solidFill>
              <a:srgbClr val="07336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ctrTitle"/>
          </p:nvPr>
        </p:nvSpPr>
        <p:spPr>
          <a:xfrm>
            <a:off x="383627" y="1954060"/>
            <a:ext cx="8520600" cy="1401639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300000"/>
              </a:lnSpc>
            </a:pPr>
            <a:r>
              <a:rPr lang="en-US" altLang="zh-TW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Accidents of Elderly</a:t>
            </a:r>
            <a:endParaRPr sz="3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CE905AF-1EEE-4785-81A3-EE6B5EAD28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>
                <a:solidFill>
                  <a:schemeClr val="bg1"/>
                </a:solidFill>
              </a:rPr>
              <a:pPr/>
              <a:t>5</a:t>
            </a:fld>
            <a:endParaRPr lang="es" dirty="0">
              <a:solidFill>
                <a:schemeClr val="bg1"/>
              </a:solidFill>
            </a:endParaRPr>
          </a:p>
        </p:txBody>
      </p:sp>
      <p:sp>
        <p:nvSpPr>
          <p:cNvPr id="5" name="Google Shape;250;p33">
            <a:extLst>
              <a:ext uri="{FF2B5EF4-FFF2-40B4-BE49-F238E27FC236}">
                <a16:creationId xmlns:a16="http://schemas.microsoft.com/office/drawing/2014/main" id="{89BB50DB-FC02-4942-8EC2-6850C259873A}"/>
              </a:ext>
            </a:extLst>
          </p:cNvPr>
          <p:cNvSpPr txBox="1">
            <a:spLocks/>
          </p:cNvSpPr>
          <p:nvPr/>
        </p:nvSpPr>
        <p:spPr>
          <a:xfrm>
            <a:off x="1" y="226030"/>
            <a:ext cx="3167742" cy="360000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Outline : Problem 2</a:t>
            </a:r>
            <a:endParaRPr 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716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788BB2F-27EB-4ABA-9FC1-971EF80458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>
                <a:latin typeface="Montserrat" panose="02020500000000000000" charset="0"/>
              </a:rPr>
              <a:pPr/>
              <a:t>6</a:t>
            </a:fld>
            <a:endParaRPr lang="es" dirty="0">
              <a:latin typeface="Montserrat" panose="02020500000000000000" charset="0"/>
            </a:endParaRPr>
          </a:p>
        </p:txBody>
      </p:sp>
      <p:sp>
        <p:nvSpPr>
          <p:cNvPr id="8" name="Google Shape;250;p33">
            <a:extLst>
              <a:ext uri="{FF2B5EF4-FFF2-40B4-BE49-F238E27FC236}">
                <a16:creationId xmlns:a16="http://schemas.microsoft.com/office/drawing/2014/main" id="{B3F249CC-B4C6-407A-A879-8DC040EB82EB}"/>
              </a:ext>
            </a:extLst>
          </p:cNvPr>
          <p:cNvSpPr txBox="1">
            <a:spLocks/>
          </p:cNvSpPr>
          <p:nvPr/>
        </p:nvSpPr>
        <p:spPr>
          <a:xfrm>
            <a:off x="1" y="226030"/>
            <a:ext cx="2095927" cy="360000"/>
          </a:xfrm>
          <a:prstGeom prst="rect">
            <a:avLst/>
          </a:prstGeom>
          <a:solidFill>
            <a:srgbClr val="07336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20500000000000000" charset="0"/>
              </a:rPr>
              <a:t>Project Outline</a:t>
            </a:r>
            <a:endParaRPr 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20500000000000000" charset="0"/>
            </a:endParaRPr>
          </a:p>
        </p:txBody>
      </p:sp>
      <p:graphicFrame>
        <p:nvGraphicFramePr>
          <p:cNvPr id="19" name="圖表 18">
            <a:extLst>
              <a:ext uri="{FF2B5EF4-FFF2-40B4-BE49-F238E27FC236}">
                <a16:creationId xmlns:a16="http://schemas.microsoft.com/office/drawing/2014/main" id="{982FB0E0-9434-4A8A-809A-6F699542DA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5306875"/>
              </p:ext>
            </p:extLst>
          </p:nvPr>
        </p:nvGraphicFramePr>
        <p:xfrm>
          <a:off x="1524000" y="628396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Shape 463">
            <a:extLst>
              <a:ext uri="{FF2B5EF4-FFF2-40B4-BE49-F238E27FC236}">
                <a16:creationId xmlns:a16="http://schemas.microsoft.com/office/drawing/2014/main" id="{2AC6271F-C99C-48EA-A0CC-6271C8776B16}"/>
              </a:ext>
            </a:extLst>
          </p:cNvPr>
          <p:cNvSpPr txBox="1">
            <a:spLocks/>
          </p:cNvSpPr>
          <p:nvPr/>
        </p:nvSpPr>
        <p:spPr>
          <a:xfrm>
            <a:off x="0" y="4636500"/>
            <a:ext cx="6372200" cy="506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 dirty="0">
                <a:uFillTx/>
                <a:latin typeface="Montserrat" panose="02020500000000000000" charset="0"/>
                <a:ea typeface="Roboto Condensed" panose="02020500000000000000" charset="0"/>
              </a:rPr>
              <a:t>References : </a:t>
            </a:r>
          </a:p>
          <a:p>
            <a:r>
              <a:rPr lang="en-US" sz="800" dirty="0">
                <a:uFillTx/>
                <a:latin typeface="Montserrat" panose="02020500000000000000" charset="0"/>
                <a:ea typeface="Roboto Condensed" panose="02020500000000000000" charset="0"/>
              </a:rPr>
              <a:t>Centre for Health Protection (September 2010). Unintentional Injury Survey - “Accidental Injury Survey 2008”</a:t>
            </a:r>
          </a:p>
          <a:p>
            <a:r>
              <a:rPr lang="en-US" sz="800" i="1" dirty="0">
                <a:uFillTx/>
                <a:latin typeface="Montserrat" panose="02020500000000000000" charset="0"/>
                <a:ea typeface="Roboto Condensed" panose="02020500000000000000" charset="0"/>
              </a:rPr>
              <a:t>Department of Health </a:t>
            </a:r>
            <a:r>
              <a:rPr lang="en-US" sz="800" dirty="0">
                <a:uFillTx/>
                <a:latin typeface="Montserrat" panose="02020500000000000000" charset="0"/>
                <a:ea typeface="Roboto Condensed" panose="02020500000000000000" charset="0"/>
              </a:rPr>
              <a:t>Retrieved from</a:t>
            </a:r>
            <a:endParaRPr lang="en-US" sz="800" i="1" dirty="0">
              <a:uFillTx/>
              <a:latin typeface="Montserrat" panose="02020500000000000000" charset="0"/>
              <a:ea typeface="Roboto Condensed" panose="02020500000000000000" charset="0"/>
            </a:endParaRPr>
          </a:p>
          <a:p>
            <a:r>
              <a:rPr lang="en-US" altLang="zh-HK" sz="800" dirty="0">
                <a:solidFill>
                  <a:srgbClr val="073363"/>
                </a:solidFill>
                <a:uFillTx/>
                <a:latin typeface="Montserrat" panose="02020500000000000000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https://www.chp.gov.hk/files/pdf/injury_survey_eng.pdf</a:t>
            </a:r>
            <a:endParaRPr lang="en" sz="800" u="sng" dirty="0">
              <a:solidFill>
                <a:srgbClr val="073363"/>
              </a:solidFill>
              <a:uFillTx/>
              <a:latin typeface="Montserrat" panose="02020500000000000000" charset="0"/>
              <a:ea typeface="Roboto Condensed" panose="02020500000000000000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>
            <a:spLocks noGrp="1"/>
          </p:cNvSpPr>
          <p:nvPr>
            <p:ph type="title" idx="15"/>
          </p:nvPr>
        </p:nvSpPr>
        <p:spPr>
          <a:xfrm>
            <a:off x="732775" y="821379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Montserrat" panose="02020500000000000000" charset="0"/>
              </a:rPr>
              <a:t>The </a:t>
            </a:r>
            <a:r>
              <a:rPr lang="en-US" sz="2000" dirty="0">
                <a:solidFill>
                  <a:schemeClr val="accent4"/>
                </a:solidFill>
                <a:latin typeface="Montserrat" panose="02020500000000000000" charset="0"/>
              </a:rPr>
              <a:t>most common accidents</a:t>
            </a:r>
            <a:r>
              <a:rPr lang="en-US" sz="2000" dirty="0">
                <a:latin typeface="Montserrat" panose="02020500000000000000" charset="0"/>
              </a:rPr>
              <a:t> encountered by the elderly</a:t>
            </a:r>
            <a:endParaRPr sz="2000" dirty="0">
              <a:latin typeface="Montserrat" panose="02020500000000000000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>
              <a:latin typeface="Montserrat" panose="02020500000000000000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473F181-459D-4B4C-8111-875B77E8EA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>
                <a:latin typeface="Montserrat" panose="02020500000000000000" charset="0"/>
              </a:rPr>
              <a:pPr/>
              <a:t>7</a:t>
            </a:fld>
            <a:endParaRPr lang="es" dirty="0">
              <a:latin typeface="Montserrat" panose="02020500000000000000" charset="0"/>
            </a:endParaRPr>
          </a:p>
        </p:txBody>
      </p:sp>
      <p:sp>
        <p:nvSpPr>
          <p:cNvPr id="16" name="Google Shape;250;p33">
            <a:extLst>
              <a:ext uri="{FF2B5EF4-FFF2-40B4-BE49-F238E27FC236}">
                <a16:creationId xmlns:a16="http://schemas.microsoft.com/office/drawing/2014/main" id="{79D3D705-B9CC-45EF-9D45-40E2F63173B3}"/>
              </a:ext>
            </a:extLst>
          </p:cNvPr>
          <p:cNvSpPr txBox="1">
            <a:spLocks/>
          </p:cNvSpPr>
          <p:nvPr/>
        </p:nvSpPr>
        <p:spPr>
          <a:xfrm>
            <a:off x="1" y="226030"/>
            <a:ext cx="2095927" cy="360000"/>
          </a:xfrm>
          <a:prstGeom prst="rect">
            <a:avLst/>
          </a:prstGeom>
          <a:solidFill>
            <a:srgbClr val="07336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20500000000000000" charset="0"/>
              </a:rPr>
              <a:t>Project Outline</a:t>
            </a:r>
            <a:endParaRPr 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20500000000000000" charset="0"/>
            </a:endParaRPr>
          </a:p>
        </p:txBody>
      </p:sp>
      <p:sp>
        <p:nvSpPr>
          <p:cNvPr id="41" name="Shape 463">
            <a:extLst>
              <a:ext uri="{FF2B5EF4-FFF2-40B4-BE49-F238E27FC236}">
                <a16:creationId xmlns:a16="http://schemas.microsoft.com/office/drawing/2014/main" id="{FF560FAA-E3B4-46A8-802D-9A7541148424}"/>
              </a:ext>
            </a:extLst>
          </p:cNvPr>
          <p:cNvSpPr txBox="1">
            <a:spLocks/>
          </p:cNvSpPr>
          <p:nvPr/>
        </p:nvSpPr>
        <p:spPr>
          <a:xfrm>
            <a:off x="0" y="4636500"/>
            <a:ext cx="6372200" cy="506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 dirty="0">
                <a:uFillTx/>
                <a:latin typeface="Montserrat" panose="02020500000000000000" charset="0"/>
                <a:ea typeface="Roboto Condensed" panose="02020500000000000000" charset="0"/>
              </a:rPr>
              <a:t>References : </a:t>
            </a:r>
          </a:p>
          <a:p>
            <a:r>
              <a:rPr lang="en-US" sz="800" dirty="0">
                <a:uFillTx/>
                <a:latin typeface="Montserrat" panose="02020500000000000000" charset="0"/>
                <a:ea typeface="Roboto Condensed" panose="02020500000000000000" charset="0"/>
              </a:rPr>
              <a:t>Centre for Health Protection (September 2010). Unintentional Injury Survey - “Accidental Injury Survey 2008”</a:t>
            </a:r>
          </a:p>
          <a:p>
            <a:r>
              <a:rPr lang="en-US" sz="800" i="1" dirty="0">
                <a:uFillTx/>
                <a:latin typeface="Montserrat" panose="02020500000000000000" charset="0"/>
                <a:ea typeface="Roboto Condensed" panose="02020500000000000000" charset="0"/>
              </a:rPr>
              <a:t>Department of Health </a:t>
            </a:r>
            <a:r>
              <a:rPr lang="en-US" sz="800" dirty="0">
                <a:uFillTx/>
                <a:latin typeface="Montserrat" panose="02020500000000000000" charset="0"/>
                <a:ea typeface="Roboto Condensed" panose="02020500000000000000" charset="0"/>
              </a:rPr>
              <a:t>Retrieved from</a:t>
            </a:r>
            <a:endParaRPr lang="en-US" sz="800" i="1" dirty="0">
              <a:uFillTx/>
              <a:latin typeface="Montserrat" panose="02020500000000000000" charset="0"/>
              <a:ea typeface="Roboto Condensed" panose="02020500000000000000" charset="0"/>
            </a:endParaRPr>
          </a:p>
          <a:p>
            <a:r>
              <a:rPr lang="en-US" altLang="zh-HK" sz="800" dirty="0">
                <a:solidFill>
                  <a:srgbClr val="073363"/>
                </a:solidFill>
                <a:uFillTx/>
                <a:latin typeface="Montserrat" panose="0202050000000000000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https://www.chp.gov.hk/files/pdf/injury_survey_eng.pdf</a:t>
            </a:r>
            <a:endParaRPr lang="en" sz="800" u="sng" dirty="0">
              <a:solidFill>
                <a:srgbClr val="073363"/>
              </a:solidFill>
              <a:uFillTx/>
              <a:latin typeface="Montserrat" panose="02020500000000000000" charset="0"/>
              <a:ea typeface="Roboto Condensed" panose="02020500000000000000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51" name="Google Shape;215;p13">
            <a:extLst>
              <a:ext uri="{FF2B5EF4-FFF2-40B4-BE49-F238E27FC236}">
                <a16:creationId xmlns:a16="http://schemas.microsoft.com/office/drawing/2014/main" id="{FC8624AC-206B-4D22-B1EC-3E30E94C4926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147332" y="1495079"/>
            <a:ext cx="2065500" cy="2065500"/>
          </a:xfrm>
          <a:prstGeom prst="diamond">
            <a:avLst/>
          </a:prstGeom>
          <a:noFill/>
          <a:ln w="38100" cap="flat" cmpd="sng">
            <a:solidFill>
              <a:srgbClr val="3F5378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52" name="Google Shape;215;p13">
            <a:extLst>
              <a:ext uri="{FF2B5EF4-FFF2-40B4-BE49-F238E27FC236}">
                <a16:creationId xmlns:a16="http://schemas.microsoft.com/office/drawing/2014/main" id="{9C8E55B2-4A87-4691-8B09-0D0EAC553271}"/>
              </a:ext>
            </a:extLst>
          </p:cNvPr>
          <p:cNvPicPr preferRelativeResize="0"/>
          <p:nvPr/>
        </p:nvPicPr>
        <p:blipFill>
          <a:blip r:embed="rId6"/>
          <a:srcRect/>
          <a:stretch/>
        </p:blipFill>
        <p:spPr>
          <a:xfrm>
            <a:off x="2267077" y="1495079"/>
            <a:ext cx="2065500" cy="2065498"/>
          </a:xfrm>
          <a:prstGeom prst="diamond">
            <a:avLst/>
          </a:prstGeom>
          <a:noFill/>
          <a:ln w="38100" cap="flat" cmpd="sng">
            <a:solidFill>
              <a:srgbClr val="3F5378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53" name="Google Shape;215;p13">
            <a:extLst>
              <a:ext uri="{FF2B5EF4-FFF2-40B4-BE49-F238E27FC236}">
                <a16:creationId xmlns:a16="http://schemas.microsoft.com/office/drawing/2014/main" id="{287FF295-AC23-44BF-8323-ED8E9B611899}"/>
              </a:ext>
            </a:extLst>
          </p:cNvPr>
          <p:cNvPicPr preferRelativeResize="0"/>
          <p:nvPr/>
        </p:nvPicPr>
        <p:blipFill>
          <a:blip r:embed="rId7"/>
          <a:srcRect/>
          <a:stretch/>
        </p:blipFill>
        <p:spPr>
          <a:xfrm>
            <a:off x="4386822" y="1495079"/>
            <a:ext cx="2065500" cy="2065499"/>
          </a:xfrm>
          <a:prstGeom prst="diamond">
            <a:avLst/>
          </a:prstGeom>
          <a:noFill/>
          <a:ln w="38100" cap="flat" cmpd="sng">
            <a:solidFill>
              <a:srgbClr val="3F5378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54" name="Google Shape;215;p13">
            <a:extLst>
              <a:ext uri="{FF2B5EF4-FFF2-40B4-BE49-F238E27FC236}">
                <a16:creationId xmlns:a16="http://schemas.microsoft.com/office/drawing/2014/main" id="{A76EBC7E-DF8A-4E69-BC25-B3B5039F45B9}"/>
              </a:ext>
            </a:extLst>
          </p:cNvPr>
          <p:cNvPicPr preferRelativeResize="0"/>
          <p:nvPr/>
        </p:nvPicPr>
        <p:blipFill>
          <a:blip r:embed="rId8"/>
          <a:srcRect/>
          <a:stretch/>
        </p:blipFill>
        <p:spPr>
          <a:xfrm>
            <a:off x="6506567" y="1495079"/>
            <a:ext cx="2065500" cy="2065499"/>
          </a:xfrm>
          <a:prstGeom prst="diamond">
            <a:avLst/>
          </a:prstGeom>
          <a:noFill/>
          <a:ln w="38100" cap="flat" cmpd="sng">
            <a:solidFill>
              <a:srgbClr val="3F5378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59" name="Google Shape;250;p33">
            <a:extLst>
              <a:ext uri="{FF2B5EF4-FFF2-40B4-BE49-F238E27FC236}">
                <a16:creationId xmlns:a16="http://schemas.microsoft.com/office/drawing/2014/main" id="{DBC7356B-2CA1-4AAC-BAD8-2E6FF3637439}"/>
              </a:ext>
            </a:extLst>
          </p:cNvPr>
          <p:cNvSpPr txBox="1">
            <a:spLocks/>
          </p:cNvSpPr>
          <p:nvPr/>
        </p:nvSpPr>
        <p:spPr>
          <a:xfrm>
            <a:off x="147331" y="3798022"/>
            <a:ext cx="2001600" cy="507600"/>
          </a:xfrm>
          <a:prstGeom prst="rect">
            <a:avLst/>
          </a:prstGeom>
          <a:solidFill>
            <a:srgbClr val="C0C0C0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50000"/>
              </a:lnSpc>
            </a:pPr>
            <a:r>
              <a:rPr lang="en-US" altLang="zh-TW" sz="1200" dirty="0">
                <a:solidFill>
                  <a:schemeClr val="accent4"/>
                </a:solidFill>
              </a:rPr>
              <a:t>Falls / Slip ( 32.2% )</a:t>
            </a:r>
            <a:endParaRPr lang="en-US" sz="1200" dirty="0">
              <a:solidFill>
                <a:schemeClr val="accent4"/>
              </a:solidFill>
            </a:endParaRPr>
          </a:p>
        </p:txBody>
      </p:sp>
      <p:sp>
        <p:nvSpPr>
          <p:cNvPr id="61" name="Google Shape;250;p33">
            <a:extLst>
              <a:ext uri="{FF2B5EF4-FFF2-40B4-BE49-F238E27FC236}">
                <a16:creationId xmlns:a16="http://schemas.microsoft.com/office/drawing/2014/main" id="{E55AA6BE-67F0-4404-9ACA-70800384D441}"/>
              </a:ext>
            </a:extLst>
          </p:cNvPr>
          <p:cNvSpPr txBox="1">
            <a:spLocks/>
          </p:cNvSpPr>
          <p:nvPr/>
        </p:nvSpPr>
        <p:spPr>
          <a:xfrm>
            <a:off x="2299027" y="3798022"/>
            <a:ext cx="2001600" cy="507600"/>
          </a:xfrm>
          <a:prstGeom prst="rect">
            <a:avLst/>
          </a:prstGeom>
          <a:solidFill>
            <a:srgbClr val="C0C0C0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50000"/>
              </a:lnSpc>
            </a:pPr>
            <a:r>
              <a:rPr lang="en-US" sz="1200" dirty="0">
                <a:solidFill>
                  <a:srgbClr val="073363"/>
                </a:solidFill>
              </a:rPr>
              <a:t>Sprain ( 25.8% )</a:t>
            </a:r>
          </a:p>
        </p:txBody>
      </p:sp>
      <p:sp>
        <p:nvSpPr>
          <p:cNvPr id="62" name="Google Shape;250;p33">
            <a:extLst>
              <a:ext uri="{FF2B5EF4-FFF2-40B4-BE49-F238E27FC236}">
                <a16:creationId xmlns:a16="http://schemas.microsoft.com/office/drawing/2014/main" id="{7826E394-AE14-4350-BD1C-F40CBDAEFFA9}"/>
              </a:ext>
            </a:extLst>
          </p:cNvPr>
          <p:cNvSpPr txBox="1">
            <a:spLocks/>
          </p:cNvSpPr>
          <p:nvPr/>
        </p:nvSpPr>
        <p:spPr>
          <a:xfrm>
            <a:off x="4418772" y="3798022"/>
            <a:ext cx="2001600" cy="507600"/>
          </a:xfrm>
          <a:prstGeom prst="rect">
            <a:avLst/>
          </a:prstGeom>
          <a:solidFill>
            <a:srgbClr val="C0C0C0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rgbClr val="073363"/>
                </a:solidFill>
              </a:rPr>
              <a:t> Forget to take medicine ( 14.1% )</a:t>
            </a:r>
          </a:p>
        </p:txBody>
      </p:sp>
      <p:sp>
        <p:nvSpPr>
          <p:cNvPr id="63" name="Google Shape;250;p33">
            <a:extLst>
              <a:ext uri="{FF2B5EF4-FFF2-40B4-BE49-F238E27FC236}">
                <a16:creationId xmlns:a16="http://schemas.microsoft.com/office/drawing/2014/main" id="{777CA84B-DD79-46FC-889E-A56EE6D57E1C}"/>
              </a:ext>
            </a:extLst>
          </p:cNvPr>
          <p:cNvSpPr txBox="1">
            <a:spLocks/>
          </p:cNvSpPr>
          <p:nvPr/>
        </p:nvSpPr>
        <p:spPr>
          <a:xfrm>
            <a:off x="6538517" y="3798022"/>
            <a:ext cx="2001600" cy="507600"/>
          </a:xfrm>
          <a:prstGeom prst="rect">
            <a:avLst/>
          </a:prstGeom>
          <a:solidFill>
            <a:srgbClr val="C0C0C0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50000"/>
              </a:lnSpc>
            </a:pPr>
            <a:r>
              <a:rPr lang="en-US" sz="1200" dirty="0">
                <a:solidFill>
                  <a:srgbClr val="073363"/>
                </a:solidFill>
              </a:rPr>
              <a:t>Get lost </a:t>
            </a:r>
            <a:r>
              <a:rPr lang="en-US" altLang="zh-TW" sz="1200" dirty="0">
                <a:solidFill>
                  <a:srgbClr val="073363"/>
                </a:solidFill>
              </a:rPr>
              <a:t>( 13.7% )</a:t>
            </a:r>
            <a:endParaRPr lang="en-US" sz="1200" dirty="0">
              <a:solidFill>
                <a:srgbClr val="07336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/>
        </p:nvSpPr>
        <p:spPr>
          <a:xfrm>
            <a:off x="1792300" y="728812"/>
            <a:ext cx="1316700" cy="10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" sz="9600" b="0" i="0" u="none" strike="noStrike" cap="none" dirty="0">
                <a:solidFill>
                  <a:schemeClr val="accent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“</a:t>
            </a:r>
            <a:endParaRPr sz="9600" b="0" i="0" u="none" strike="noStrike" cap="none" dirty="0">
              <a:solidFill>
                <a:schemeClr val="accent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3" name="Google Shape;263;p35"/>
          <p:cNvSpPr txBox="1">
            <a:spLocks noGrp="1"/>
          </p:cNvSpPr>
          <p:nvPr>
            <p:ph type="ctrTitle"/>
          </p:nvPr>
        </p:nvSpPr>
        <p:spPr>
          <a:xfrm>
            <a:off x="2528589" y="2419357"/>
            <a:ext cx="48084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Objectives</a:t>
            </a:r>
            <a:endParaRPr dirty="0"/>
          </a:p>
        </p:txBody>
      </p:sp>
      <p:sp>
        <p:nvSpPr>
          <p:cNvPr id="264" name="Google Shape;264;p35"/>
          <p:cNvSpPr txBox="1">
            <a:spLocks noGrp="1"/>
          </p:cNvSpPr>
          <p:nvPr>
            <p:ph type="subTitle" idx="1"/>
          </p:nvPr>
        </p:nvSpPr>
        <p:spPr>
          <a:xfrm>
            <a:off x="2904565" y="3104257"/>
            <a:ext cx="4281135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—  </a:t>
            </a:r>
            <a:r>
              <a:rPr lang="en-US" dirty="0"/>
              <a:t>Main Functions of the Mobile Application</a:t>
            </a: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B17163-5D68-434B-978D-CDE76CA8C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/>
              <a:pPr/>
              <a:t>8</a:t>
            </a:fld>
            <a:endParaRPr lang="es" dirty="0"/>
          </a:p>
        </p:txBody>
      </p:sp>
      <p:sp>
        <p:nvSpPr>
          <p:cNvPr id="6" name="Google Shape;224;p14">
            <a:extLst>
              <a:ext uri="{FF2B5EF4-FFF2-40B4-BE49-F238E27FC236}">
                <a16:creationId xmlns:a16="http://schemas.microsoft.com/office/drawing/2014/main" id="{386F184A-23E7-4E0F-8202-2F0F7D0963C0}"/>
              </a:ext>
            </a:extLst>
          </p:cNvPr>
          <p:cNvSpPr txBox="1">
            <a:spLocks/>
          </p:cNvSpPr>
          <p:nvPr/>
        </p:nvSpPr>
        <p:spPr>
          <a:xfrm>
            <a:off x="2469606" y="1400364"/>
            <a:ext cx="903409" cy="1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073363"/>
                </a:solidFill>
                <a:uFillTx/>
                <a:latin typeface="Montserrat" panose="02020500000000000000" charset="0"/>
                <a:ea typeface="Roboto Condensed"/>
                <a:cs typeface="Roboto Condensed"/>
                <a:sym typeface="Roboto Condensed"/>
              </a:rPr>
              <a:t>2</a:t>
            </a:r>
            <a:endParaRPr sz="9600" b="1" dirty="0">
              <a:solidFill>
                <a:srgbClr val="073363"/>
              </a:solidFill>
              <a:uFillTx/>
              <a:latin typeface="Montserrat" panose="02020500000000000000" charset="0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5819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>
            <a:spLocks noGrp="1"/>
          </p:cNvSpPr>
          <p:nvPr>
            <p:ph type="title" idx="4294967295"/>
          </p:nvPr>
        </p:nvSpPr>
        <p:spPr>
          <a:xfrm>
            <a:off x="1038400" y="654525"/>
            <a:ext cx="729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HK" sz="2000" dirty="0"/>
              <a:t>The</a:t>
            </a:r>
            <a:r>
              <a:rPr lang="es" altLang="zh-HK" sz="2000" dirty="0"/>
              <a:t> </a:t>
            </a:r>
            <a:r>
              <a:rPr lang="en-US" sz="2000" dirty="0">
                <a:solidFill>
                  <a:schemeClr val="accent4"/>
                </a:solidFill>
              </a:rPr>
              <a:t>application</a:t>
            </a:r>
            <a:r>
              <a:rPr lang="es" sz="2000" dirty="0"/>
              <a:t> </a:t>
            </a:r>
            <a:r>
              <a:rPr lang="en-US" sz="2000" dirty="0"/>
              <a:t>aims for </a:t>
            </a:r>
            <a:r>
              <a:rPr lang="es" sz="2000" dirty="0"/>
              <a:t>...</a:t>
            </a:r>
            <a:endParaRPr sz="2000" dirty="0"/>
          </a:p>
        </p:txBody>
      </p:sp>
      <p:grpSp>
        <p:nvGrpSpPr>
          <p:cNvPr id="472" name="Google Shape;472;p51"/>
          <p:cNvGrpSpPr/>
          <p:nvPr/>
        </p:nvGrpSpPr>
        <p:grpSpPr>
          <a:xfrm rot="16200000">
            <a:off x="2841295" y="625473"/>
            <a:ext cx="3782942" cy="5079746"/>
            <a:chOff x="1160424" y="1979377"/>
            <a:chExt cx="1897620" cy="2766607"/>
          </a:xfrm>
        </p:grpSpPr>
        <p:sp>
          <p:nvSpPr>
            <p:cNvPr id="473" name="Google Shape;473;p51"/>
            <p:cNvSpPr/>
            <p:nvPr/>
          </p:nvSpPr>
          <p:spPr>
            <a:xfrm>
              <a:off x="1160424" y="2368525"/>
              <a:ext cx="246902" cy="2377459"/>
            </a:xfrm>
            <a:custGeom>
              <a:avLst/>
              <a:gdLst/>
              <a:ahLst/>
              <a:cxnLst/>
              <a:rect l="l" t="t" r="r" b="b"/>
              <a:pathLst>
                <a:path w="3717" h="37621" extrusionOk="0">
                  <a:moveTo>
                    <a:pt x="0" y="0"/>
                  </a:moveTo>
                  <a:lnTo>
                    <a:pt x="0" y="37621"/>
                  </a:lnTo>
                  <a:lnTo>
                    <a:pt x="3716" y="37621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1"/>
            <p:cNvSpPr/>
            <p:nvPr/>
          </p:nvSpPr>
          <p:spPr>
            <a:xfrm>
              <a:off x="1160425" y="1979377"/>
              <a:ext cx="1897619" cy="504043"/>
            </a:xfrm>
            <a:custGeom>
              <a:avLst/>
              <a:gdLst/>
              <a:ahLst/>
              <a:cxnLst/>
              <a:rect l="l" t="t" r="r" b="b"/>
              <a:pathLst>
                <a:path w="30028" h="7976" extrusionOk="0">
                  <a:moveTo>
                    <a:pt x="25687" y="1"/>
                  </a:moveTo>
                  <a:lnTo>
                    <a:pt x="25687" y="2090"/>
                  </a:lnTo>
                  <a:lnTo>
                    <a:pt x="4042" y="2090"/>
                  </a:lnTo>
                  <a:lnTo>
                    <a:pt x="1" y="6158"/>
                  </a:lnTo>
                  <a:lnTo>
                    <a:pt x="25687" y="6158"/>
                  </a:lnTo>
                  <a:lnTo>
                    <a:pt x="25687" y="7975"/>
                  </a:lnTo>
                  <a:lnTo>
                    <a:pt x="30027" y="3988"/>
                  </a:lnTo>
                  <a:lnTo>
                    <a:pt x="25687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46B08B-4F96-4C17-A225-599A843F7A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" smtClean="0"/>
              <a:pPr/>
              <a:t>9</a:t>
            </a:fld>
            <a:endParaRPr lang="es" dirty="0"/>
          </a:p>
        </p:txBody>
      </p:sp>
      <p:sp>
        <p:nvSpPr>
          <p:cNvPr id="20" name="Google Shape;250;p33">
            <a:extLst>
              <a:ext uri="{FF2B5EF4-FFF2-40B4-BE49-F238E27FC236}">
                <a16:creationId xmlns:a16="http://schemas.microsoft.com/office/drawing/2014/main" id="{E1AF65CF-4E98-4696-8CF7-E29542818A56}"/>
              </a:ext>
            </a:extLst>
          </p:cNvPr>
          <p:cNvSpPr txBox="1">
            <a:spLocks/>
          </p:cNvSpPr>
          <p:nvPr/>
        </p:nvSpPr>
        <p:spPr>
          <a:xfrm>
            <a:off x="1" y="226030"/>
            <a:ext cx="2095927" cy="360000"/>
          </a:xfrm>
          <a:prstGeom prst="rect">
            <a:avLst/>
          </a:prstGeom>
          <a:solidFill>
            <a:srgbClr val="07336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20500000000000000" charset="0"/>
              </a:rPr>
              <a:t>Project Objectives</a:t>
            </a:r>
            <a:endParaRPr lang="en-US" sz="1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20500000000000000" charset="0"/>
            </a:endParaRPr>
          </a:p>
        </p:txBody>
      </p:sp>
      <p:sp>
        <p:nvSpPr>
          <p:cNvPr id="21" name="Google Shape;250;p33">
            <a:extLst>
              <a:ext uri="{FF2B5EF4-FFF2-40B4-BE49-F238E27FC236}">
                <a16:creationId xmlns:a16="http://schemas.microsoft.com/office/drawing/2014/main" id="{0151D1A4-438D-4F92-A5CF-7345D4415D23}"/>
              </a:ext>
            </a:extLst>
          </p:cNvPr>
          <p:cNvSpPr txBox="1">
            <a:spLocks/>
          </p:cNvSpPr>
          <p:nvPr/>
        </p:nvSpPr>
        <p:spPr>
          <a:xfrm>
            <a:off x="597762" y="1775596"/>
            <a:ext cx="1570206" cy="479217"/>
          </a:xfrm>
          <a:prstGeom prst="rect">
            <a:avLst/>
          </a:prstGeom>
          <a:solidFill>
            <a:srgbClr val="C0C0C0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50000"/>
              </a:lnSpc>
            </a:pPr>
            <a:r>
              <a:rPr lang="en-US" sz="1400" dirty="0">
                <a:solidFill>
                  <a:srgbClr val="0733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 Priority</a:t>
            </a:r>
          </a:p>
        </p:txBody>
      </p:sp>
      <p:sp>
        <p:nvSpPr>
          <p:cNvPr id="22" name="Google Shape;250;p33">
            <a:extLst>
              <a:ext uri="{FF2B5EF4-FFF2-40B4-BE49-F238E27FC236}">
                <a16:creationId xmlns:a16="http://schemas.microsoft.com/office/drawing/2014/main" id="{FB25D4BB-170C-4AED-AE7E-156759981F87}"/>
              </a:ext>
            </a:extLst>
          </p:cNvPr>
          <p:cNvSpPr txBox="1">
            <a:spLocks/>
          </p:cNvSpPr>
          <p:nvPr/>
        </p:nvSpPr>
        <p:spPr>
          <a:xfrm>
            <a:off x="622687" y="4442325"/>
            <a:ext cx="1570206" cy="479217"/>
          </a:xfrm>
          <a:prstGeom prst="rect">
            <a:avLst/>
          </a:prstGeom>
          <a:solidFill>
            <a:srgbClr val="C0C0C0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200"/>
              <a:buFont typeface="Montserrat"/>
              <a:buNone/>
              <a:defRPr sz="52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50000"/>
              </a:lnSpc>
            </a:pPr>
            <a:r>
              <a:rPr lang="en-US" sz="1400" dirty="0">
                <a:solidFill>
                  <a:srgbClr val="0733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Priority</a:t>
            </a:r>
          </a:p>
        </p:txBody>
      </p:sp>
      <p:sp>
        <p:nvSpPr>
          <p:cNvPr id="57" name="Shape 213">
            <a:extLst>
              <a:ext uri="{FF2B5EF4-FFF2-40B4-BE49-F238E27FC236}">
                <a16:creationId xmlns:a16="http://schemas.microsoft.com/office/drawing/2014/main" id="{5177A546-8A78-4EA6-8873-F59A2FA7B992}"/>
              </a:ext>
            </a:extLst>
          </p:cNvPr>
          <p:cNvSpPr/>
          <p:nvPr/>
        </p:nvSpPr>
        <p:spPr>
          <a:xfrm>
            <a:off x="6323159" y="1708080"/>
            <a:ext cx="2357696" cy="5171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9619"/>
                </a:moveTo>
                <a:lnTo>
                  <a:pt x="111205" y="0"/>
                </a:lnTo>
                <a:lnTo>
                  <a:pt x="93550" y="0"/>
                </a:lnTo>
                <a:lnTo>
                  <a:pt x="0" y="761"/>
                </a:lnTo>
                <a:lnTo>
                  <a:pt x="0" y="120000"/>
                </a:lnTo>
                <a:lnTo>
                  <a:pt x="104495" y="118985"/>
                </a:lnTo>
                <a:lnTo>
                  <a:pt x="111205" y="118985"/>
                </a:lnTo>
                <a:lnTo>
                  <a:pt x="120000" y="59619"/>
                </a:lnTo>
                <a:close/>
              </a:path>
            </a:pathLst>
          </a:cu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Shape 214">
            <a:extLst>
              <a:ext uri="{FF2B5EF4-FFF2-40B4-BE49-F238E27FC236}">
                <a16:creationId xmlns:a16="http://schemas.microsoft.com/office/drawing/2014/main" id="{F7E4B0AB-CECF-4DE1-AD78-5F4AC201E40A}"/>
              </a:ext>
            </a:extLst>
          </p:cNvPr>
          <p:cNvSpPr/>
          <p:nvPr/>
        </p:nvSpPr>
        <p:spPr>
          <a:xfrm>
            <a:off x="3082799" y="1340597"/>
            <a:ext cx="2750172" cy="4854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8525" y="0"/>
                </a:moveTo>
                <a:lnTo>
                  <a:pt x="28525" y="0"/>
                </a:lnTo>
                <a:lnTo>
                  <a:pt x="9548" y="0"/>
                </a:lnTo>
                <a:lnTo>
                  <a:pt x="0" y="60000"/>
                </a:lnTo>
                <a:lnTo>
                  <a:pt x="9548" y="120000"/>
                </a:lnTo>
                <a:lnTo>
                  <a:pt x="14597" y="120000"/>
                </a:lnTo>
                <a:lnTo>
                  <a:pt x="28525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28525" y="0"/>
                </a:lnTo>
                <a:close/>
              </a:path>
            </a:pathLst>
          </a:cu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Shape 215">
            <a:extLst>
              <a:ext uri="{FF2B5EF4-FFF2-40B4-BE49-F238E27FC236}">
                <a16:creationId xmlns:a16="http://schemas.microsoft.com/office/drawing/2014/main" id="{B4C00761-C68C-48F9-81E4-6E290E5BCEF4}"/>
              </a:ext>
            </a:extLst>
          </p:cNvPr>
          <p:cNvSpPr/>
          <p:nvPr/>
        </p:nvSpPr>
        <p:spPr>
          <a:xfrm>
            <a:off x="2990875" y="2224882"/>
            <a:ext cx="1892124" cy="56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925" y="0"/>
                </a:moveTo>
                <a:lnTo>
                  <a:pt x="31925" y="0"/>
                </a:lnTo>
                <a:lnTo>
                  <a:pt x="10666" y="0"/>
                </a:lnTo>
                <a:lnTo>
                  <a:pt x="0" y="60000"/>
                </a:lnTo>
                <a:lnTo>
                  <a:pt x="10666" y="120000"/>
                </a:lnTo>
                <a:lnTo>
                  <a:pt x="14222" y="120000"/>
                </a:lnTo>
                <a:lnTo>
                  <a:pt x="31925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31925" y="0"/>
                </a:lnTo>
                <a:close/>
              </a:path>
            </a:pathLst>
          </a:custGeom>
          <a:solidFill>
            <a:srgbClr val="3C78D8">
              <a:alpha val="48080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Shape 216">
            <a:extLst>
              <a:ext uri="{FF2B5EF4-FFF2-40B4-BE49-F238E27FC236}">
                <a16:creationId xmlns:a16="http://schemas.microsoft.com/office/drawing/2014/main" id="{6E9602DF-DB6C-47AC-9F16-3ABBF2BBEC8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436" y="4580329"/>
            <a:ext cx="2962128" cy="24634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217">
            <a:extLst>
              <a:ext uri="{FF2B5EF4-FFF2-40B4-BE49-F238E27FC236}">
                <a16:creationId xmlns:a16="http://schemas.microsoft.com/office/drawing/2014/main" id="{119B809E-BA44-4AE2-910D-4BDE23E9C9E8}"/>
              </a:ext>
            </a:extLst>
          </p:cNvPr>
          <p:cNvSpPr txBox="1"/>
          <p:nvPr/>
        </p:nvSpPr>
        <p:spPr>
          <a:xfrm>
            <a:off x="3134247" y="1340597"/>
            <a:ext cx="1832488" cy="4834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20500000000000000" charset="0"/>
                <a:ea typeface="Muli"/>
                <a:cs typeface="Muli"/>
                <a:sym typeface="Muli"/>
              </a:rPr>
              <a:t>Add-on functions</a:t>
            </a:r>
            <a:endParaRPr lang="en" b="1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20500000000000000" charset="0"/>
              <a:ea typeface="Muli"/>
              <a:cs typeface="Muli"/>
              <a:sym typeface="Muli"/>
            </a:endParaRPr>
          </a:p>
        </p:txBody>
      </p:sp>
      <p:sp>
        <p:nvSpPr>
          <p:cNvPr id="62" name="Shape 218">
            <a:extLst>
              <a:ext uri="{FF2B5EF4-FFF2-40B4-BE49-F238E27FC236}">
                <a16:creationId xmlns:a16="http://schemas.microsoft.com/office/drawing/2014/main" id="{389FEC23-FE19-419B-A249-493E28DEA3D8}"/>
              </a:ext>
            </a:extLst>
          </p:cNvPr>
          <p:cNvSpPr/>
          <p:nvPr/>
        </p:nvSpPr>
        <p:spPr>
          <a:xfrm>
            <a:off x="6395167" y="2779039"/>
            <a:ext cx="2232248" cy="53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649" y="222"/>
                </a:moveTo>
                <a:lnTo>
                  <a:pt x="99681" y="222"/>
                </a:lnTo>
                <a:lnTo>
                  <a:pt x="99681" y="0"/>
                </a:lnTo>
                <a:lnTo>
                  <a:pt x="0" y="0"/>
                </a:lnTo>
                <a:lnTo>
                  <a:pt x="0" y="120000"/>
                </a:lnTo>
                <a:lnTo>
                  <a:pt x="82868" y="120000"/>
                </a:lnTo>
                <a:lnTo>
                  <a:pt x="99681" y="120000"/>
                </a:lnTo>
                <a:lnTo>
                  <a:pt x="107649" y="120000"/>
                </a:lnTo>
                <a:lnTo>
                  <a:pt x="120000" y="60000"/>
                </a:lnTo>
                <a:lnTo>
                  <a:pt x="107649" y="222"/>
                </a:lnTo>
                <a:close/>
              </a:path>
            </a:pathLst>
          </a:cu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219">
            <a:extLst>
              <a:ext uri="{FF2B5EF4-FFF2-40B4-BE49-F238E27FC236}">
                <a16:creationId xmlns:a16="http://schemas.microsoft.com/office/drawing/2014/main" id="{14B3AA82-8847-41A6-8EB2-4CFDE61ACDCF}"/>
              </a:ext>
            </a:extLst>
          </p:cNvPr>
          <p:cNvSpPr/>
          <p:nvPr/>
        </p:nvSpPr>
        <p:spPr>
          <a:xfrm>
            <a:off x="4779496" y="1718056"/>
            <a:ext cx="2021099" cy="60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57" y="24285"/>
                </a:moveTo>
                <a:cubicBezTo>
                  <a:pt x="42558" y="24285"/>
                  <a:pt x="26609" y="15142"/>
                  <a:pt x="14754" y="0"/>
                </a:cubicBezTo>
                <a:cubicBezTo>
                  <a:pt x="7249" y="27428"/>
                  <a:pt x="1961" y="61714"/>
                  <a:pt x="0" y="99714"/>
                </a:cubicBezTo>
                <a:cubicBezTo>
                  <a:pt x="17910" y="112571"/>
                  <a:pt x="38294" y="120000"/>
                  <a:pt x="59872" y="120000"/>
                </a:cubicBezTo>
                <a:cubicBezTo>
                  <a:pt x="81620" y="120000"/>
                  <a:pt x="102089" y="112857"/>
                  <a:pt x="120000" y="100000"/>
                </a:cubicBezTo>
                <a:cubicBezTo>
                  <a:pt x="118038" y="62000"/>
                  <a:pt x="112750" y="27428"/>
                  <a:pt x="105159" y="0"/>
                </a:cubicBezTo>
                <a:cubicBezTo>
                  <a:pt x="93390" y="15142"/>
                  <a:pt x="77441" y="24285"/>
                  <a:pt x="59957" y="24285"/>
                </a:cubicBezTo>
              </a:path>
            </a:pathLst>
          </a:custGeom>
          <a:solidFill>
            <a:srgbClr val="1155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220">
            <a:extLst>
              <a:ext uri="{FF2B5EF4-FFF2-40B4-BE49-F238E27FC236}">
                <a16:creationId xmlns:a16="http://schemas.microsoft.com/office/drawing/2014/main" id="{35593291-81D3-495D-8AE7-5F444BBC6E77}"/>
              </a:ext>
            </a:extLst>
          </p:cNvPr>
          <p:cNvSpPr/>
          <p:nvPr/>
        </p:nvSpPr>
        <p:spPr>
          <a:xfrm>
            <a:off x="4760964" y="2218883"/>
            <a:ext cx="2063399" cy="610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74" y="20047"/>
                </a:moveTo>
                <a:cubicBezTo>
                  <a:pt x="38580" y="20047"/>
                  <a:pt x="18538" y="12705"/>
                  <a:pt x="918" y="0"/>
                </a:cubicBezTo>
                <a:cubicBezTo>
                  <a:pt x="334" y="11011"/>
                  <a:pt x="0" y="22305"/>
                  <a:pt x="0" y="33600"/>
                </a:cubicBezTo>
                <a:cubicBezTo>
                  <a:pt x="0" y="60423"/>
                  <a:pt x="1670" y="85835"/>
                  <a:pt x="4592" y="109270"/>
                </a:cubicBezTo>
                <a:cubicBezTo>
                  <a:pt x="22129" y="116329"/>
                  <a:pt x="40751" y="120000"/>
                  <a:pt x="59958" y="120000"/>
                </a:cubicBezTo>
                <a:cubicBezTo>
                  <a:pt x="79248" y="120000"/>
                  <a:pt x="97870" y="116329"/>
                  <a:pt x="115407" y="109270"/>
                </a:cubicBezTo>
                <a:cubicBezTo>
                  <a:pt x="118329" y="85835"/>
                  <a:pt x="120000" y="60423"/>
                  <a:pt x="120000" y="33600"/>
                </a:cubicBezTo>
                <a:cubicBezTo>
                  <a:pt x="120000" y="22305"/>
                  <a:pt x="119665" y="11011"/>
                  <a:pt x="119081" y="0"/>
                </a:cubicBezTo>
                <a:cubicBezTo>
                  <a:pt x="101461" y="12705"/>
                  <a:pt x="81252" y="20047"/>
                  <a:pt x="59874" y="20047"/>
                </a:cubicBezTo>
              </a:path>
            </a:pathLst>
          </a:custGeom>
          <a:solidFill>
            <a:srgbClr val="3C78D8"/>
          </a:solidFill>
          <a:ln w="9525" cap="flat" cmpd="sng">
            <a:solidFill>
              <a:srgbClr val="3C78D8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Shape 223">
            <a:extLst>
              <a:ext uri="{FF2B5EF4-FFF2-40B4-BE49-F238E27FC236}">
                <a16:creationId xmlns:a16="http://schemas.microsoft.com/office/drawing/2014/main" id="{62FC9580-3D19-427D-AA62-00347C7BA157}"/>
              </a:ext>
            </a:extLst>
          </p:cNvPr>
          <p:cNvSpPr/>
          <p:nvPr/>
        </p:nvSpPr>
        <p:spPr>
          <a:xfrm>
            <a:off x="5640553" y="4350719"/>
            <a:ext cx="293099" cy="256200"/>
          </a:xfrm>
          <a:prstGeom prst="ellipse">
            <a:avLst/>
          </a:prstGeom>
          <a:solidFill>
            <a:srgbClr val="31353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224">
            <a:extLst>
              <a:ext uri="{FF2B5EF4-FFF2-40B4-BE49-F238E27FC236}">
                <a16:creationId xmlns:a16="http://schemas.microsoft.com/office/drawing/2014/main" id="{65914ECB-0F0F-4EB4-9CD7-762C675975F6}"/>
              </a:ext>
            </a:extLst>
          </p:cNvPr>
          <p:cNvSpPr/>
          <p:nvPr/>
        </p:nvSpPr>
        <p:spPr>
          <a:xfrm>
            <a:off x="5375308" y="3874662"/>
            <a:ext cx="830400" cy="60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1448"/>
                </a:moveTo>
                <a:cubicBezTo>
                  <a:pt x="120000" y="116137"/>
                  <a:pt x="117195" y="120000"/>
                  <a:pt x="113589" y="120000"/>
                </a:cubicBezTo>
                <a:cubicBezTo>
                  <a:pt x="6210" y="120000"/>
                  <a:pt x="6210" y="120000"/>
                  <a:pt x="6210" y="120000"/>
                </a:cubicBezTo>
                <a:cubicBezTo>
                  <a:pt x="2804" y="120000"/>
                  <a:pt x="0" y="116137"/>
                  <a:pt x="0" y="111448"/>
                </a:cubicBezTo>
                <a:cubicBezTo>
                  <a:pt x="0" y="8551"/>
                  <a:pt x="0" y="8551"/>
                  <a:pt x="0" y="8551"/>
                </a:cubicBezTo>
                <a:cubicBezTo>
                  <a:pt x="0" y="3862"/>
                  <a:pt x="2804" y="0"/>
                  <a:pt x="6210" y="0"/>
                </a:cubicBezTo>
                <a:cubicBezTo>
                  <a:pt x="113589" y="0"/>
                  <a:pt x="113589" y="0"/>
                  <a:pt x="113589" y="0"/>
                </a:cubicBezTo>
                <a:cubicBezTo>
                  <a:pt x="117195" y="0"/>
                  <a:pt x="120000" y="3862"/>
                  <a:pt x="120000" y="8551"/>
                </a:cubicBezTo>
                <a:lnTo>
                  <a:pt x="120000" y="1114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225">
            <a:extLst>
              <a:ext uri="{FF2B5EF4-FFF2-40B4-BE49-F238E27FC236}">
                <a16:creationId xmlns:a16="http://schemas.microsoft.com/office/drawing/2014/main" id="{ADEC513E-75F7-4BAA-9985-F8CEB6696A8C}"/>
              </a:ext>
            </a:extLst>
          </p:cNvPr>
          <p:cNvSpPr/>
          <p:nvPr/>
        </p:nvSpPr>
        <p:spPr>
          <a:xfrm>
            <a:off x="5309986" y="3737091"/>
            <a:ext cx="960900" cy="213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591" y="0"/>
                </a:moveTo>
                <a:cubicBezTo>
                  <a:pt x="105650" y="12162"/>
                  <a:pt x="70852" y="17837"/>
                  <a:pt x="59730" y="18648"/>
                </a:cubicBezTo>
                <a:cubicBezTo>
                  <a:pt x="48789" y="17837"/>
                  <a:pt x="14170" y="12162"/>
                  <a:pt x="3228" y="0"/>
                </a:cubicBezTo>
                <a:cubicBezTo>
                  <a:pt x="3228" y="0"/>
                  <a:pt x="0" y="1621"/>
                  <a:pt x="2511" y="19459"/>
                </a:cubicBezTo>
                <a:cubicBezTo>
                  <a:pt x="2511" y="19459"/>
                  <a:pt x="4304" y="23513"/>
                  <a:pt x="4663" y="54324"/>
                </a:cubicBezTo>
                <a:cubicBezTo>
                  <a:pt x="5201" y="84324"/>
                  <a:pt x="3228" y="104594"/>
                  <a:pt x="5919" y="120000"/>
                </a:cubicBezTo>
                <a:cubicBezTo>
                  <a:pt x="56502" y="120000"/>
                  <a:pt x="56502" y="120000"/>
                  <a:pt x="56502" y="120000"/>
                </a:cubicBezTo>
                <a:cubicBezTo>
                  <a:pt x="63139" y="120000"/>
                  <a:pt x="63139" y="120000"/>
                  <a:pt x="63139" y="120000"/>
                </a:cubicBezTo>
                <a:cubicBezTo>
                  <a:pt x="114080" y="120000"/>
                  <a:pt x="114080" y="120000"/>
                  <a:pt x="114080" y="120000"/>
                </a:cubicBezTo>
                <a:cubicBezTo>
                  <a:pt x="116771" y="104594"/>
                  <a:pt x="114798" y="84324"/>
                  <a:pt x="115336" y="54324"/>
                </a:cubicBezTo>
                <a:cubicBezTo>
                  <a:pt x="115695" y="23513"/>
                  <a:pt x="117488" y="20270"/>
                  <a:pt x="117488" y="20270"/>
                </a:cubicBezTo>
                <a:cubicBezTo>
                  <a:pt x="120000" y="2432"/>
                  <a:pt x="116591" y="0"/>
                  <a:pt x="116591" y="0"/>
                </a:cubicBezTo>
              </a:path>
            </a:pathLst>
          </a:custGeom>
          <a:gradFill>
            <a:gsLst>
              <a:gs pos="0">
                <a:srgbClr val="7F7F7F"/>
              </a:gs>
              <a:gs pos="25000">
                <a:srgbClr val="A5A5A5"/>
              </a:gs>
              <a:gs pos="50000">
                <a:srgbClr val="D8D8D8"/>
              </a:gs>
              <a:gs pos="75000">
                <a:srgbClr val="A5A5A5"/>
              </a:gs>
              <a:gs pos="100000">
                <a:srgbClr val="7F7F7F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226">
            <a:extLst>
              <a:ext uri="{FF2B5EF4-FFF2-40B4-BE49-F238E27FC236}">
                <a16:creationId xmlns:a16="http://schemas.microsoft.com/office/drawing/2014/main" id="{3E9F959E-A778-4210-A3B9-F53362B403F8}"/>
              </a:ext>
            </a:extLst>
          </p:cNvPr>
          <p:cNvSpPr/>
          <p:nvPr/>
        </p:nvSpPr>
        <p:spPr>
          <a:xfrm>
            <a:off x="5471805" y="4014213"/>
            <a:ext cx="165300" cy="433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05384"/>
                </a:moveTo>
                <a:cubicBezTo>
                  <a:pt x="120000" y="101153"/>
                  <a:pt x="120000" y="7692"/>
                  <a:pt x="120000" y="3461"/>
                </a:cubicBezTo>
                <a:cubicBezTo>
                  <a:pt x="120000" y="0"/>
                  <a:pt x="0" y="2692"/>
                  <a:pt x="0" y="5384"/>
                </a:cubicBezTo>
                <a:cubicBezTo>
                  <a:pt x="0" y="9615"/>
                  <a:pt x="0" y="103076"/>
                  <a:pt x="0" y="107307"/>
                </a:cubicBezTo>
                <a:cubicBezTo>
                  <a:pt x="17142" y="120000"/>
                  <a:pt x="110924" y="118461"/>
                  <a:pt x="120000" y="10538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Shape 227">
            <a:extLst>
              <a:ext uri="{FF2B5EF4-FFF2-40B4-BE49-F238E27FC236}">
                <a16:creationId xmlns:a16="http://schemas.microsoft.com/office/drawing/2014/main" id="{4762391D-E507-490F-B111-C7643E7B2464}"/>
              </a:ext>
            </a:extLst>
          </p:cNvPr>
          <p:cNvSpPr/>
          <p:nvPr/>
        </p:nvSpPr>
        <p:spPr>
          <a:xfrm>
            <a:off x="5943901" y="4014213"/>
            <a:ext cx="165300" cy="433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05384"/>
                </a:moveTo>
                <a:cubicBezTo>
                  <a:pt x="120000" y="101153"/>
                  <a:pt x="120000" y="7692"/>
                  <a:pt x="120000" y="3461"/>
                </a:cubicBezTo>
                <a:cubicBezTo>
                  <a:pt x="120000" y="0"/>
                  <a:pt x="0" y="2692"/>
                  <a:pt x="0" y="5384"/>
                </a:cubicBezTo>
                <a:cubicBezTo>
                  <a:pt x="0" y="9615"/>
                  <a:pt x="0" y="103076"/>
                  <a:pt x="0" y="107307"/>
                </a:cubicBezTo>
                <a:cubicBezTo>
                  <a:pt x="17142" y="120000"/>
                  <a:pt x="110924" y="118461"/>
                  <a:pt x="120000" y="10538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228">
            <a:extLst>
              <a:ext uri="{FF2B5EF4-FFF2-40B4-BE49-F238E27FC236}">
                <a16:creationId xmlns:a16="http://schemas.microsoft.com/office/drawing/2014/main" id="{D0A59C82-39F2-4B53-821E-B65BA4C81872}"/>
              </a:ext>
            </a:extLst>
          </p:cNvPr>
          <p:cNvSpPr/>
          <p:nvPr/>
        </p:nvSpPr>
        <p:spPr>
          <a:xfrm>
            <a:off x="5364421" y="4292325"/>
            <a:ext cx="852299" cy="593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3023"/>
                </a:moveTo>
                <a:cubicBezTo>
                  <a:pt x="120000" y="53023"/>
                  <a:pt x="120000" y="53023"/>
                  <a:pt x="120000" y="53023"/>
                </a:cubicBezTo>
                <a:cubicBezTo>
                  <a:pt x="119804" y="33488"/>
                  <a:pt x="118829" y="16744"/>
                  <a:pt x="117463" y="5581"/>
                </a:cubicBezTo>
                <a:cubicBezTo>
                  <a:pt x="117463" y="5581"/>
                  <a:pt x="117463" y="5581"/>
                  <a:pt x="117268" y="5581"/>
                </a:cubicBezTo>
                <a:cubicBezTo>
                  <a:pt x="117073" y="5581"/>
                  <a:pt x="116878" y="2790"/>
                  <a:pt x="116682" y="2790"/>
                </a:cubicBezTo>
                <a:cubicBezTo>
                  <a:pt x="116682" y="2790"/>
                  <a:pt x="116682" y="2790"/>
                  <a:pt x="116682" y="2790"/>
                </a:cubicBezTo>
                <a:cubicBezTo>
                  <a:pt x="116487" y="2790"/>
                  <a:pt x="116292" y="2790"/>
                  <a:pt x="116097" y="0"/>
                </a:cubicBezTo>
                <a:cubicBezTo>
                  <a:pt x="116097" y="0"/>
                  <a:pt x="116097" y="0"/>
                  <a:pt x="115902" y="0"/>
                </a:cubicBezTo>
                <a:cubicBezTo>
                  <a:pt x="115707" y="0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0"/>
                  <a:pt x="4097" y="0"/>
                </a:cubicBezTo>
                <a:cubicBezTo>
                  <a:pt x="3902" y="0"/>
                  <a:pt x="3902" y="0"/>
                  <a:pt x="3902" y="0"/>
                </a:cubicBezTo>
                <a:cubicBezTo>
                  <a:pt x="3707" y="2790"/>
                  <a:pt x="3512" y="2790"/>
                  <a:pt x="3317" y="2790"/>
                </a:cubicBezTo>
                <a:cubicBezTo>
                  <a:pt x="3121" y="2790"/>
                  <a:pt x="3121" y="2790"/>
                  <a:pt x="3121" y="2790"/>
                </a:cubicBezTo>
                <a:cubicBezTo>
                  <a:pt x="2926" y="2790"/>
                  <a:pt x="2731" y="5581"/>
                  <a:pt x="2536" y="5581"/>
                </a:cubicBezTo>
                <a:cubicBezTo>
                  <a:pt x="2536" y="5581"/>
                  <a:pt x="2536" y="5581"/>
                  <a:pt x="2536" y="5581"/>
                </a:cubicBezTo>
                <a:cubicBezTo>
                  <a:pt x="2341" y="8372"/>
                  <a:pt x="2146" y="8372"/>
                  <a:pt x="1951" y="11162"/>
                </a:cubicBezTo>
                <a:cubicBezTo>
                  <a:pt x="1951" y="11162"/>
                  <a:pt x="1951" y="11162"/>
                  <a:pt x="1951" y="11162"/>
                </a:cubicBezTo>
                <a:cubicBezTo>
                  <a:pt x="1951" y="11162"/>
                  <a:pt x="1951" y="11162"/>
                  <a:pt x="1951" y="11162"/>
                </a:cubicBezTo>
                <a:cubicBezTo>
                  <a:pt x="975" y="22325"/>
                  <a:pt x="195" y="36279"/>
                  <a:pt x="0" y="53023"/>
                </a:cubicBezTo>
                <a:cubicBezTo>
                  <a:pt x="0" y="53023"/>
                  <a:pt x="0" y="53023"/>
                  <a:pt x="0" y="53023"/>
                </a:cubicBezTo>
                <a:cubicBezTo>
                  <a:pt x="0" y="53023"/>
                  <a:pt x="0" y="53023"/>
                  <a:pt x="0" y="53023"/>
                </a:cubicBezTo>
                <a:cubicBezTo>
                  <a:pt x="0" y="55813"/>
                  <a:pt x="0" y="58604"/>
                  <a:pt x="0" y="61395"/>
                </a:cubicBezTo>
                <a:cubicBezTo>
                  <a:pt x="0" y="92093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093"/>
                  <a:pt x="120000" y="61395"/>
                </a:cubicBezTo>
                <a:cubicBezTo>
                  <a:pt x="120000" y="58604"/>
                  <a:pt x="120000" y="55813"/>
                  <a:pt x="120000" y="53023"/>
                </a:cubicBezTo>
                <a:cubicBezTo>
                  <a:pt x="120000" y="53023"/>
                  <a:pt x="120000" y="53023"/>
                  <a:pt x="120000" y="53023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229">
            <a:extLst>
              <a:ext uri="{FF2B5EF4-FFF2-40B4-BE49-F238E27FC236}">
                <a16:creationId xmlns:a16="http://schemas.microsoft.com/office/drawing/2014/main" id="{28FFD313-32A1-47CC-9164-DDFF749B41F8}"/>
              </a:ext>
            </a:extLst>
          </p:cNvPr>
          <p:cNvSpPr/>
          <p:nvPr/>
        </p:nvSpPr>
        <p:spPr>
          <a:xfrm>
            <a:off x="5364421" y="4189394"/>
            <a:ext cx="852299" cy="6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1818"/>
                </a:move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8181"/>
                </a:cubicBezTo>
                <a:cubicBezTo>
                  <a:pt x="117463" y="8181"/>
                  <a:pt x="117463" y="8181"/>
                  <a:pt x="117268" y="8181"/>
                </a:cubicBezTo>
                <a:cubicBezTo>
                  <a:pt x="117073" y="5454"/>
                  <a:pt x="116878" y="5454"/>
                  <a:pt x="116682" y="5454"/>
                </a:cubicBezTo>
                <a:cubicBezTo>
                  <a:pt x="116682" y="5454"/>
                  <a:pt x="116682" y="5454"/>
                  <a:pt x="116682" y="5454"/>
                </a:cubicBezTo>
                <a:cubicBezTo>
                  <a:pt x="116487" y="2727"/>
                  <a:pt x="116292" y="2727"/>
                  <a:pt x="116097" y="2727"/>
                </a:cubicBezTo>
                <a:cubicBezTo>
                  <a:pt x="116097" y="2727"/>
                  <a:pt x="116097" y="2727"/>
                  <a:pt x="115902" y="2727"/>
                </a:cubicBezTo>
                <a:cubicBezTo>
                  <a:pt x="115707" y="2727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2727"/>
                  <a:pt x="4097" y="2727"/>
                </a:cubicBezTo>
                <a:cubicBezTo>
                  <a:pt x="3902" y="2727"/>
                  <a:pt x="3902" y="2727"/>
                  <a:pt x="3902" y="2727"/>
                </a:cubicBezTo>
                <a:cubicBezTo>
                  <a:pt x="3707" y="2727"/>
                  <a:pt x="3512" y="2727"/>
                  <a:pt x="3317" y="5454"/>
                </a:cubicBezTo>
                <a:cubicBezTo>
                  <a:pt x="3121" y="5454"/>
                  <a:pt x="3121" y="5454"/>
                  <a:pt x="3121" y="5454"/>
                </a:cubicBezTo>
                <a:cubicBezTo>
                  <a:pt x="2926" y="5454"/>
                  <a:pt x="2731" y="5454"/>
                  <a:pt x="2536" y="8181"/>
                </a:cubicBezTo>
                <a:cubicBezTo>
                  <a:pt x="2536" y="8181"/>
                  <a:pt x="2536" y="8181"/>
                  <a:pt x="2536" y="8181"/>
                </a:cubicBezTo>
                <a:cubicBezTo>
                  <a:pt x="2341" y="8181"/>
                  <a:pt x="2146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2727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727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230">
            <a:extLst>
              <a:ext uri="{FF2B5EF4-FFF2-40B4-BE49-F238E27FC236}">
                <a16:creationId xmlns:a16="http://schemas.microsoft.com/office/drawing/2014/main" id="{E48A65ED-B4A1-4DB7-AD44-4EB286DEAC90}"/>
              </a:ext>
            </a:extLst>
          </p:cNvPr>
          <p:cNvSpPr/>
          <p:nvPr/>
        </p:nvSpPr>
        <p:spPr>
          <a:xfrm>
            <a:off x="5364421" y="4085473"/>
            <a:ext cx="852299" cy="6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1818"/>
                </a:move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5454"/>
                </a:cubicBezTo>
                <a:cubicBezTo>
                  <a:pt x="117463" y="5454"/>
                  <a:pt x="117463" y="5454"/>
                  <a:pt x="117268" y="5454"/>
                </a:cubicBezTo>
                <a:cubicBezTo>
                  <a:pt x="117073" y="5454"/>
                  <a:pt x="116878" y="2727"/>
                  <a:pt x="116682" y="2727"/>
                </a:cubicBezTo>
                <a:cubicBezTo>
                  <a:pt x="116682" y="2727"/>
                  <a:pt x="116682" y="2727"/>
                  <a:pt x="116682" y="2727"/>
                </a:cubicBezTo>
                <a:cubicBezTo>
                  <a:pt x="116487" y="2727"/>
                  <a:pt x="116292" y="2727"/>
                  <a:pt x="116097" y="0"/>
                </a:cubicBezTo>
                <a:cubicBezTo>
                  <a:pt x="116097" y="0"/>
                  <a:pt x="116097" y="0"/>
                  <a:pt x="115902" y="0"/>
                </a:cubicBezTo>
                <a:cubicBezTo>
                  <a:pt x="115707" y="0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0"/>
                  <a:pt x="4097" y="0"/>
                </a:cubicBezTo>
                <a:cubicBezTo>
                  <a:pt x="3902" y="0"/>
                  <a:pt x="3902" y="0"/>
                  <a:pt x="3902" y="0"/>
                </a:cubicBezTo>
                <a:cubicBezTo>
                  <a:pt x="3707" y="2727"/>
                  <a:pt x="3512" y="2727"/>
                  <a:pt x="3317" y="2727"/>
                </a:cubicBezTo>
                <a:cubicBezTo>
                  <a:pt x="3121" y="2727"/>
                  <a:pt x="3121" y="2727"/>
                  <a:pt x="3121" y="2727"/>
                </a:cubicBezTo>
                <a:cubicBezTo>
                  <a:pt x="2926" y="2727"/>
                  <a:pt x="2731" y="5454"/>
                  <a:pt x="2536" y="5454"/>
                </a:cubicBezTo>
                <a:cubicBezTo>
                  <a:pt x="2536" y="5454"/>
                  <a:pt x="2536" y="5454"/>
                  <a:pt x="2536" y="5454"/>
                </a:cubicBezTo>
                <a:cubicBezTo>
                  <a:pt x="2341" y="8181"/>
                  <a:pt x="2146" y="8181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0000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0000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Shape 231">
            <a:extLst>
              <a:ext uri="{FF2B5EF4-FFF2-40B4-BE49-F238E27FC236}">
                <a16:creationId xmlns:a16="http://schemas.microsoft.com/office/drawing/2014/main" id="{AADE79D3-0AE8-4FCC-8415-C3C1AF7C4D13}"/>
              </a:ext>
            </a:extLst>
          </p:cNvPr>
          <p:cNvSpPr/>
          <p:nvPr/>
        </p:nvSpPr>
        <p:spPr>
          <a:xfrm>
            <a:off x="5364421" y="3982542"/>
            <a:ext cx="852299" cy="6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682" y="120000"/>
                </a:move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727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8181"/>
                </a:cubicBezTo>
                <a:cubicBezTo>
                  <a:pt x="117463" y="8181"/>
                  <a:pt x="117463" y="8181"/>
                  <a:pt x="117268" y="8181"/>
                </a:cubicBezTo>
                <a:cubicBezTo>
                  <a:pt x="117073" y="5454"/>
                  <a:pt x="116878" y="5454"/>
                  <a:pt x="116682" y="5454"/>
                </a:cubicBezTo>
                <a:cubicBezTo>
                  <a:pt x="116682" y="5454"/>
                  <a:pt x="116682" y="5454"/>
                  <a:pt x="116682" y="5454"/>
                </a:cubicBezTo>
                <a:cubicBezTo>
                  <a:pt x="116487" y="2727"/>
                  <a:pt x="116292" y="2727"/>
                  <a:pt x="116097" y="2727"/>
                </a:cubicBezTo>
                <a:cubicBezTo>
                  <a:pt x="116097" y="2727"/>
                  <a:pt x="116097" y="2727"/>
                  <a:pt x="115902" y="2727"/>
                </a:cubicBezTo>
                <a:cubicBezTo>
                  <a:pt x="115707" y="2727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2727"/>
                  <a:pt x="4097" y="2727"/>
                </a:cubicBezTo>
                <a:cubicBezTo>
                  <a:pt x="3902" y="2727"/>
                  <a:pt x="3902" y="2727"/>
                  <a:pt x="3902" y="2727"/>
                </a:cubicBezTo>
                <a:cubicBezTo>
                  <a:pt x="3707" y="2727"/>
                  <a:pt x="3512" y="2727"/>
                  <a:pt x="3317" y="5454"/>
                </a:cubicBezTo>
                <a:cubicBezTo>
                  <a:pt x="3121" y="5454"/>
                  <a:pt x="3121" y="5454"/>
                  <a:pt x="3121" y="5454"/>
                </a:cubicBezTo>
                <a:cubicBezTo>
                  <a:pt x="2926" y="5454"/>
                  <a:pt x="2731" y="5454"/>
                  <a:pt x="2536" y="8181"/>
                </a:cubicBezTo>
                <a:cubicBezTo>
                  <a:pt x="2536" y="8181"/>
                  <a:pt x="2536" y="8181"/>
                  <a:pt x="2536" y="8181"/>
                </a:cubicBezTo>
                <a:cubicBezTo>
                  <a:pt x="2341" y="8181"/>
                  <a:pt x="2146" y="10909"/>
                  <a:pt x="1951" y="10909"/>
                </a:cubicBezTo>
                <a:cubicBezTo>
                  <a:pt x="1951" y="10909"/>
                  <a:pt x="1951" y="10909"/>
                  <a:pt x="1951" y="13636"/>
                </a:cubicBezTo>
                <a:cubicBezTo>
                  <a:pt x="1951" y="13636"/>
                  <a:pt x="1951" y="13636"/>
                  <a:pt x="1951" y="13636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2727"/>
                  <a:pt x="1951" y="120000"/>
                  <a:pt x="4682" y="12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232">
            <a:extLst>
              <a:ext uri="{FF2B5EF4-FFF2-40B4-BE49-F238E27FC236}">
                <a16:creationId xmlns:a16="http://schemas.microsoft.com/office/drawing/2014/main" id="{404DF3BD-DBEB-47C9-9356-6C0A0B87EC11}"/>
              </a:ext>
            </a:extLst>
          </p:cNvPr>
          <p:cNvSpPr/>
          <p:nvPr/>
        </p:nvSpPr>
        <p:spPr>
          <a:xfrm>
            <a:off x="3539722" y="3319451"/>
            <a:ext cx="1817699" cy="452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99" y="0"/>
                </a:moveTo>
                <a:lnTo>
                  <a:pt x="12334" y="0"/>
                </a:lnTo>
                <a:lnTo>
                  <a:pt x="0" y="59879"/>
                </a:lnTo>
                <a:lnTo>
                  <a:pt x="12334" y="120000"/>
                </a:lnTo>
                <a:lnTo>
                  <a:pt x="119999" y="120000"/>
                </a:lnTo>
                <a:lnTo>
                  <a:pt x="119999" y="0"/>
                </a:lnTo>
                <a:close/>
              </a:path>
            </a:pathLst>
          </a:cu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233">
            <a:extLst>
              <a:ext uri="{FF2B5EF4-FFF2-40B4-BE49-F238E27FC236}">
                <a16:creationId xmlns:a16="http://schemas.microsoft.com/office/drawing/2014/main" id="{D6AAC276-A7F9-4F75-95C8-BC08D9E1AA62}"/>
              </a:ext>
            </a:extLst>
          </p:cNvPr>
          <p:cNvSpPr/>
          <p:nvPr/>
        </p:nvSpPr>
        <p:spPr>
          <a:xfrm>
            <a:off x="5036824" y="1340597"/>
            <a:ext cx="1504500" cy="5004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57" y="120000"/>
                </a:moveTo>
                <a:cubicBezTo>
                  <a:pt x="83094" y="120000"/>
                  <a:pt x="104412" y="108987"/>
                  <a:pt x="120000" y="88860"/>
                </a:cubicBezTo>
                <a:cubicBezTo>
                  <a:pt x="105329" y="34936"/>
                  <a:pt x="83782" y="0"/>
                  <a:pt x="60057" y="0"/>
                </a:cubicBezTo>
                <a:cubicBezTo>
                  <a:pt x="35300" y="0"/>
                  <a:pt x="14670" y="36455"/>
                  <a:pt x="0" y="90379"/>
                </a:cubicBezTo>
                <a:cubicBezTo>
                  <a:pt x="15587" y="110506"/>
                  <a:pt x="37134" y="120000"/>
                  <a:pt x="60057" y="120000"/>
                </a:cubicBezTo>
              </a:path>
            </a:pathLst>
          </a:custGeom>
          <a:solidFill>
            <a:srgbClr val="00B2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Shape 234">
            <a:extLst>
              <a:ext uri="{FF2B5EF4-FFF2-40B4-BE49-F238E27FC236}">
                <a16:creationId xmlns:a16="http://schemas.microsoft.com/office/drawing/2014/main" id="{047BB273-34B5-4C39-8A9D-2D92FC11F649}"/>
              </a:ext>
            </a:extLst>
          </p:cNvPr>
          <p:cNvSpPr/>
          <p:nvPr/>
        </p:nvSpPr>
        <p:spPr>
          <a:xfrm>
            <a:off x="4849342" y="2776079"/>
            <a:ext cx="1878600" cy="56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53" y="11692"/>
                </a:moveTo>
                <a:cubicBezTo>
                  <a:pt x="39164" y="11692"/>
                  <a:pt x="19025" y="7692"/>
                  <a:pt x="0" y="0"/>
                </a:cubicBezTo>
                <a:cubicBezTo>
                  <a:pt x="1856" y="15076"/>
                  <a:pt x="4269" y="29230"/>
                  <a:pt x="7053" y="42461"/>
                </a:cubicBezTo>
                <a:cubicBezTo>
                  <a:pt x="7238" y="43692"/>
                  <a:pt x="15498" y="82461"/>
                  <a:pt x="19675" y="116307"/>
                </a:cubicBezTo>
                <a:cubicBezTo>
                  <a:pt x="32946" y="118769"/>
                  <a:pt x="46496" y="120000"/>
                  <a:pt x="60232" y="120000"/>
                </a:cubicBezTo>
                <a:cubicBezTo>
                  <a:pt x="73689" y="120000"/>
                  <a:pt x="86867" y="118769"/>
                  <a:pt x="99860" y="116307"/>
                </a:cubicBezTo>
                <a:cubicBezTo>
                  <a:pt x="103109" y="90153"/>
                  <a:pt x="108491" y="62461"/>
                  <a:pt x="110812" y="51076"/>
                </a:cubicBezTo>
                <a:cubicBezTo>
                  <a:pt x="114524" y="35692"/>
                  <a:pt x="117587" y="18461"/>
                  <a:pt x="119999" y="0"/>
                </a:cubicBezTo>
                <a:cubicBezTo>
                  <a:pt x="100974" y="7692"/>
                  <a:pt x="80835" y="11692"/>
                  <a:pt x="59953" y="11692"/>
                </a:cubicBezTo>
              </a:path>
            </a:pathLst>
          </a:custGeom>
          <a:solidFill>
            <a:srgbClr val="00B2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235">
            <a:extLst>
              <a:ext uri="{FF2B5EF4-FFF2-40B4-BE49-F238E27FC236}">
                <a16:creationId xmlns:a16="http://schemas.microsoft.com/office/drawing/2014/main" id="{D8009A81-E113-4F84-923F-8B34BE4930A8}"/>
              </a:ext>
            </a:extLst>
          </p:cNvPr>
          <p:cNvSpPr/>
          <p:nvPr/>
        </p:nvSpPr>
        <p:spPr>
          <a:xfrm>
            <a:off x="6800504" y="2215886"/>
            <a:ext cx="5700" cy="5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90000"/>
                </a:moveTo>
                <a:cubicBezTo>
                  <a:pt x="120000" y="90000"/>
                  <a:pt x="120000" y="0"/>
                  <a:pt x="0" y="0"/>
                </a:cubicBezTo>
                <a:cubicBezTo>
                  <a:pt x="0" y="120000"/>
                  <a:pt x="0" y="120000"/>
                  <a:pt x="0" y="120000"/>
                </a:cubicBezTo>
                <a:lnTo>
                  <a:pt x="120000" y="9000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Shape 236">
            <a:extLst>
              <a:ext uri="{FF2B5EF4-FFF2-40B4-BE49-F238E27FC236}">
                <a16:creationId xmlns:a16="http://schemas.microsoft.com/office/drawing/2014/main" id="{2C3C45ED-76F6-4E7A-A08D-672564412CF0}"/>
              </a:ext>
            </a:extLst>
          </p:cNvPr>
          <p:cNvSpPr/>
          <p:nvPr/>
        </p:nvSpPr>
        <p:spPr>
          <a:xfrm>
            <a:off x="5154067" y="3312974"/>
            <a:ext cx="1241100" cy="452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694" y="4571"/>
                </a:moveTo>
                <a:cubicBezTo>
                  <a:pt x="40138" y="4571"/>
                  <a:pt x="19861" y="3047"/>
                  <a:pt x="0" y="0"/>
                </a:cubicBezTo>
                <a:cubicBezTo>
                  <a:pt x="555" y="3428"/>
                  <a:pt x="1111" y="6857"/>
                  <a:pt x="1527" y="10285"/>
                </a:cubicBezTo>
                <a:cubicBezTo>
                  <a:pt x="7222" y="55238"/>
                  <a:pt x="6944" y="120000"/>
                  <a:pt x="21527" y="120000"/>
                </a:cubicBezTo>
                <a:cubicBezTo>
                  <a:pt x="59861" y="120000"/>
                  <a:pt x="59861" y="120000"/>
                  <a:pt x="59861" y="120000"/>
                </a:cubicBezTo>
                <a:cubicBezTo>
                  <a:pt x="60277" y="120000"/>
                  <a:pt x="60277" y="120000"/>
                  <a:pt x="60277" y="120000"/>
                </a:cubicBezTo>
                <a:cubicBezTo>
                  <a:pt x="98472" y="120000"/>
                  <a:pt x="98472" y="120000"/>
                  <a:pt x="98472" y="120000"/>
                </a:cubicBezTo>
                <a:cubicBezTo>
                  <a:pt x="113055" y="120000"/>
                  <a:pt x="112777" y="55238"/>
                  <a:pt x="118611" y="10285"/>
                </a:cubicBezTo>
                <a:cubicBezTo>
                  <a:pt x="119027" y="6857"/>
                  <a:pt x="119444" y="3428"/>
                  <a:pt x="120000" y="0"/>
                </a:cubicBezTo>
                <a:cubicBezTo>
                  <a:pt x="100555" y="3047"/>
                  <a:pt x="80833" y="4571"/>
                  <a:pt x="60694" y="4571"/>
                </a:cubicBezTo>
              </a:path>
            </a:pathLst>
          </a:custGeom>
          <a:solidFill>
            <a:srgbClr val="1155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Shape 238">
            <a:extLst>
              <a:ext uri="{FF2B5EF4-FFF2-40B4-BE49-F238E27FC236}">
                <a16:creationId xmlns:a16="http://schemas.microsoft.com/office/drawing/2014/main" id="{E8383BC9-986B-46B5-9F52-0217812BBCD6}"/>
              </a:ext>
            </a:extLst>
          </p:cNvPr>
          <p:cNvSpPr txBox="1"/>
          <p:nvPr/>
        </p:nvSpPr>
        <p:spPr>
          <a:xfrm>
            <a:off x="6735291" y="2785282"/>
            <a:ext cx="1859161" cy="5229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20500000000000000" charset="0"/>
                <a:ea typeface="Muli"/>
                <a:cs typeface="Muli"/>
                <a:sym typeface="Muli"/>
              </a:rPr>
              <a:t>Focus on families with elderly</a:t>
            </a:r>
          </a:p>
        </p:txBody>
      </p:sp>
      <p:sp>
        <p:nvSpPr>
          <p:cNvPr id="80" name="Shape 239">
            <a:extLst>
              <a:ext uri="{FF2B5EF4-FFF2-40B4-BE49-F238E27FC236}">
                <a16:creationId xmlns:a16="http://schemas.microsoft.com/office/drawing/2014/main" id="{05E138E0-A5B0-4714-875A-CDBFDD935D7A}"/>
              </a:ext>
            </a:extLst>
          </p:cNvPr>
          <p:cNvSpPr txBox="1"/>
          <p:nvPr/>
        </p:nvSpPr>
        <p:spPr>
          <a:xfrm>
            <a:off x="3539722" y="3319424"/>
            <a:ext cx="1614345" cy="43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buSzPct val="25000"/>
            </a:pPr>
            <a:r>
              <a:rPr lang="en-GB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20500000000000000" charset="0"/>
                <a:ea typeface="Muli"/>
                <a:cs typeface="Muli"/>
                <a:sym typeface="Muli"/>
              </a:rPr>
              <a:t>Simple interface</a:t>
            </a:r>
            <a:endParaRPr lang="en" b="1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20500000000000000" charset="0"/>
              <a:ea typeface="Muli"/>
              <a:cs typeface="Muli"/>
              <a:sym typeface="Muli"/>
            </a:endParaRPr>
          </a:p>
        </p:txBody>
      </p:sp>
      <p:sp>
        <p:nvSpPr>
          <p:cNvPr id="81" name="Shape 587">
            <a:extLst>
              <a:ext uri="{FF2B5EF4-FFF2-40B4-BE49-F238E27FC236}">
                <a16:creationId xmlns:a16="http://schemas.microsoft.com/office/drawing/2014/main" id="{6F8319F1-001F-40CA-ABFE-43A08541131A}"/>
              </a:ext>
            </a:extLst>
          </p:cNvPr>
          <p:cNvSpPr/>
          <p:nvPr/>
        </p:nvSpPr>
        <p:spPr>
          <a:xfrm>
            <a:off x="5672209" y="2929438"/>
            <a:ext cx="290910" cy="288032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601">
            <a:extLst>
              <a:ext uri="{FF2B5EF4-FFF2-40B4-BE49-F238E27FC236}">
                <a16:creationId xmlns:a16="http://schemas.microsoft.com/office/drawing/2014/main" id="{CEF45A3D-DAAF-453A-ADD5-B988934435CB}"/>
              </a:ext>
            </a:extLst>
          </p:cNvPr>
          <p:cNvSpPr/>
          <p:nvPr/>
        </p:nvSpPr>
        <p:spPr>
          <a:xfrm>
            <a:off x="5746063" y="3398867"/>
            <a:ext cx="144016" cy="259981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527">
            <a:extLst>
              <a:ext uri="{FF2B5EF4-FFF2-40B4-BE49-F238E27FC236}">
                <a16:creationId xmlns:a16="http://schemas.microsoft.com/office/drawing/2014/main" id="{2E7024B4-4673-4933-B389-D13E70F1EF24}"/>
              </a:ext>
            </a:extLst>
          </p:cNvPr>
          <p:cNvSpPr/>
          <p:nvPr/>
        </p:nvSpPr>
        <p:spPr>
          <a:xfrm>
            <a:off x="5675087" y="1456623"/>
            <a:ext cx="268741" cy="264759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678">
            <a:extLst>
              <a:ext uri="{FF2B5EF4-FFF2-40B4-BE49-F238E27FC236}">
                <a16:creationId xmlns:a16="http://schemas.microsoft.com/office/drawing/2014/main" id="{94326DF9-B485-4BD6-9705-6A9586D4E45F}"/>
              </a:ext>
            </a:extLst>
          </p:cNvPr>
          <p:cNvSpPr/>
          <p:nvPr/>
        </p:nvSpPr>
        <p:spPr>
          <a:xfrm>
            <a:off x="5684417" y="2432904"/>
            <a:ext cx="268835" cy="247855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237">
            <a:extLst>
              <a:ext uri="{FF2B5EF4-FFF2-40B4-BE49-F238E27FC236}">
                <a16:creationId xmlns:a16="http://schemas.microsoft.com/office/drawing/2014/main" id="{95557EE4-B753-49ED-AC11-ACCD945A4E29}"/>
              </a:ext>
            </a:extLst>
          </p:cNvPr>
          <p:cNvSpPr txBox="1"/>
          <p:nvPr/>
        </p:nvSpPr>
        <p:spPr>
          <a:xfrm>
            <a:off x="3154807" y="2224882"/>
            <a:ext cx="1584175" cy="538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b="1" i="0" u="none" strike="noStrike" cap="none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20500000000000000" charset="0"/>
                <a:ea typeface="Muli"/>
                <a:cs typeface="Muli"/>
                <a:sym typeface="Muli"/>
              </a:rPr>
              <a:t>Safety of elderly</a:t>
            </a:r>
            <a:endParaRPr lang="en" b="0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20500000000000000" charset="0"/>
              <a:ea typeface="Muli"/>
              <a:cs typeface="Muli"/>
              <a:sym typeface="Muli"/>
            </a:endParaRPr>
          </a:p>
        </p:txBody>
      </p:sp>
      <p:sp>
        <p:nvSpPr>
          <p:cNvPr id="86" name="Shape 217">
            <a:extLst>
              <a:ext uri="{FF2B5EF4-FFF2-40B4-BE49-F238E27FC236}">
                <a16:creationId xmlns:a16="http://schemas.microsoft.com/office/drawing/2014/main" id="{DC1F4E94-4B54-4766-8A09-7DAA459469C7}"/>
              </a:ext>
            </a:extLst>
          </p:cNvPr>
          <p:cNvSpPr txBox="1"/>
          <p:nvPr/>
        </p:nvSpPr>
        <p:spPr>
          <a:xfrm>
            <a:off x="6819127" y="1718056"/>
            <a:ext cx="1696233" cy="5008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20500000000000000" charset="0"/>
                <a:ea typeface="Muli"/>
                <a:cs typeface="Muli"/>
                <a:sym typeface="Muli"/>
              </a:rPr>
              <a:t>Elderly daily life management</a:t>
            </a:r>
            <a:endParaRPr lang="en" b="1" i="0" u="none" strike="noStrike" cap="none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20500000000000000" charset="0"/>
              <a:ea typeface="Muli"/>
              <a:cs typeface="Muli"/>
              <a:sym typeface="Muli"/>
            </a:endParaRPr>
          </a:p>
        </p:txBody>
      </p:sp>
      <p:grpSp>
        <p:nvGrpSpPr>
          <p:cNvPr id="87" name="Shape 606">
            <a:extLst>
              <a:ext uri="{FF2B5EF4-FFF2-40B4-BE49-F238E27FC236}">
                <a16:creationId xmlns:a16="http://schemas.microsoft.com/office/drawing/2014/main" id="{7BCEC6EE-0D49-4939-89FE-A881E18AE86C}"/>
              </a:ext>
            </a:extLst>
          </p:cNvPr>
          <p:cNvGrpSpPr/>
          <p:nvPr/>
        </p:nvGrpSpPr>
        <p:grpSpPr>
          <a:xfrm>
            <a:off x="5612409" y="1956014"/>
            <a:ext cx="396060" cy="273427"/>
            <a:chOff x="5247525" y="3007275"/>
            <a:chExt cx="517575" cy="384825"/>
          </a:xfrm>
        </p:grpSpPr>
        <p:sp>
          <p:nvSpPr>
            <p:cNvPr id="88" name="Shape 607">
              <a:extLst>
                <a:ext uri="{FF2B5EF4-FFF2-40B4-BE49-F238E27FC236}">
                  <a16:creationId xmlns:a16="http://schemas.microsoft.com/office/drawing/2014/main" id="{30D9B1AC-8E2C-4145-B57E-DA1AD2D045AC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608">
              <a:extLst>
                <a:ext uri="{FF2B5EF4-FFF2-40B4-BE49-F238E27FC236}">
                  <a16:creationId xmlns:a16="http://schemas.microsoft.com/office/drawing/2014/main" id="{A46F7CDC-23E7-49E0-95F0-B25BEA202C9D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ue Busine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726</Words>
  <Application>Microsoft Office PowerPoint</Application>
  <PresentationFormat>如螢幕大小 (16:9)</PresentationFormat>
  <Paragraphs>172</Paragraphs>
  <Slides>27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Montserrat</vt:lpstr>
      <vt:lpstr>Calibri</vt:lpstr>
      <vt:lpstr>Montserrat ExtraBold</vt:lpstr>
      <vt:lpstr>Arial</vt:lpstr>
      <vt:lpstr>Fira Sans Condensed Medium</vt:lpstr>
      <vt:lpstr>Blue Business</vt:lpstr>
      <vt:lpstr> Elderly Mobile Life Assistant for Family Members with Extra Peace of Mind</vt:lpstr>
      <vt:lpstr>Project Outline</vt:lpstr>
      <vt:lpstr>Complicated features in Smartphones</vt:lpstr>
      <vt:lpstr>Features of Smart Phone</vt:lpstr>
      <vt:lpstr>Accidents of Elderly</vt:lpstr>
      <vt:lpstr>PowerPoint 簡報</vt:lpstr>
      <vt:lpstr>The most common accidents encountered by the elderly </vt:lpstr>
      <vt:lpstr>Project Objectives</vt:lpstr>
      <vt:lpstr>The application aims for ...</vt:lpstr>
      <vt:lpstr>PowerPoint 簡報</vt:lpstr>
      <vt:lpstr>Methodology</vt:lpstr>
      <vt:lpstr>PowerPoint 簡報</vt:lpstr>
      <vt:lpstr>Login</vt:lpstr>
      <vt:lpstr>Calendar</vt:lpstr>
      <vt:lpstr>Quick SMS Message</vt:lpstr>
      <vt:lpstr>Fall-detection</vt:lpstr>
      <vt:lpstr>Fall-detection</vt:lpstr>
      <vt:lpstr>Multi-Language</vt:lpstr>
      <vt:lpstr>Evaluation Plan</vt:lpstr>
      <vt:lpstr>Evaluation Method : Pre-Post Study</vt:lpstr>
      <vt:lpstr>PowerPoint 簡報</vt:lpstr>
      <vt:lpstr>PowerPoint 簡報</vt:lpstr>
      <vt:lpstr>Conclusion</vt:lpstr>
      <vt:lpstr>PowerPoint 簡報</vt:lpstr>
      <vt:lpstr>PowerPoint 簡報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is where your presentation begins</dc:title>
  <cp:lastModifiedBy>ALVIN</cp:lastModifiedBy>
  <cp:revision>180</cp:revision>
  <dcterms:modified xsi:type="dcterms:W3CDTF">2020-06-23T03:07:58Z</dcterms:modified>
</cp:coreProperties>
</file>